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Open Sans 1 Bold" charset="1" panose="020B0806030504020204"/>
      <p:regular r:id="rId22"/>
    </p:embeddedFont>
    <p:embeddedFont>
      <p:font typeface="Open Sans 2" charset="1" panose="020B0606030504020204"/>
      <p:regular r:id="rId23"/>
    </p:embeddedFont>
    <p:embeddedFont>
      <p:font typeface="Open Sans 1" charset="1" panose="020B0606030504020204"/>
      <p:regular r:id="rId24"/>
    </p:embeddedFont>
    <p:embeddedFont>
      <p:font typeface="Open Sans 2 Bold" charset="1" panose="020B0806030504020204"/>
      <p:regular r:id="rId25"/>
    </p:embeddedFont>
    <p:embeddedFont>
      <p:font typeface="DM Sans Bold" charset="1" panose="00000000000000000000"/>
      <p:regular r:id="rId26"/>
    </p:embeddedFont>
    <p:embeddedFont>
      <p:font typeface="DM San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158169" cy="3539641"/>
          </a:xfrm>
          <a:custGeom>
            <a:avLst/>
            <a:gdLst/>
            <a:ahLst/>
            <a:cxnLst/>
            <a:rect r="r" b="b" t="t" l="l"/>
            <a:pathLst>
              <a:path h="3539641" w="4158169">
                <a:moveTo>
                  <a:pt x="0" y="0"/>
                </a:moveTo>
                <a:lnTo>
                  <a:pt x="4158169" y="0"/>
                </a:lnTo>
                <a:lnTo>
                  <a:pt x="4158169" y="3539641"/>
                </a:lnTo>
                <a:lnTo>
                  <a:pt x="0" y="3539641"/>
                </a:lnTo>
                <a:lnTo>
                  <a:pt x="0" y="0"/>
                </a:lnTo>
                <a:close/>
              </a:path>
            </a:pathLst>
          </a:custGeom>
          <a:blipFill>
            <a:blip r:embed="rId2"/>
            <a:stretch>
              <a:fillRect l="0" t="0" r="0" b="0"/>
            </a:stretch>
          </a:blipFill>
        </p:spPr>
      </p:sp>
      <p:sp>
        <p:nvSpPr>
          <p:cNvPr name="Freeform 3" id="3"/>
          <p:cNvSpPr/>
          <p:nvPr/>
        </p:nvSpPr>
        <p:spPr>
          <a:xfrm flipH="false" flipV="false" rot="0">
            <a:off x="10572750" y="0"/>
            <a:ext cx="7715250" cy="10287000"/>
          </a:xfrm>
          <a:custGeom>
            <a:avLst/>
            <a:gdLst/>
            <a:ahLst/>
            <a:cxnLst/>
            <a:rect r="r" b="b" t="t" l="l"/>
            <a:pathLst>
              <a:path h="10287000" w="7715250">
                <a:moveTo>
                  <a:pt x="0" y="0"/>
                </a:moveTo>
                <a:lnTo>
                  <a:pt x="7715250" y="0"/>
                </a:lnTo>
                <a:lnTo>
                  <a:pt x="7715250" y="10287000"/>
                </a:lnTo>
                <a:lnTo>
                  <a:pt x="0" y="10287000"/>
                </a:lnTo>
                <a:lnTo>
                  <a:pt x="0" y="0"/>
                </a:lnTo>
                <a:close/>
              </a:path>
            </a:pathLst>
          </a:custGeom>
          <a:blipFill>
            <a:blip r:embed="rId3"/>
            <a:stretch>
              <a:fillRect l="0" t="0" r="0" b="0"/>
            </a:stretch>
          </a:blipFill>
        </p:spPr>
      </p:sp>
      <p:sp>
        <p:nvSpPr>
          <p:cNvPr name="TextBox 4" id="4"/>
          <p:cNvSpPr txBox="true"/>
          <p:nvPr/>
        </p:nvSpPr>
        <p:spPr>
          <a:xfrm rot="0">
            <a:off x="1191107" y="3903607"/>
            <a:ext cx="7415011" cy="2019300"/>
          </a:xfrm>
          <a:prstGeom prst="rect">
            <a:avLst/>
          </a:prstGeom>
        </p:spPr>
        <p:txBody>
          <a:bodyPr anchor="t" rtlCol="false" tIns="0" lIns="0" bIns="0" rIns="0">
            <a:spAutoFit/>
          </a:bodyPr>
          <a:lstStyle/>
          <a:p>
            <a:pPr algn="l">
              <a:lnSpc>
                <a:spcPts val="7950"/>
              </a:lnSpc>
            </a:pPr>
            <a:r>
              <a:rPr lang="en-US" sz="6625" spc="-132" b="true">
                <a:solidFill>
                  <a:srgbClr val="191919"/>
                </a:solidFill>
                <a:latin typeface="Open Sans 1 Bold"/>
                <a:ea typeface="Open Sans 1 Bold"/>
                <a:cs typeface="Open Sans 1 Bold"/>
                <a:sym typeface="Open Sans 1 Bold"/>
              </a:rPr>
              <a:t>ANALISIS SISTEM SEKOLAH DASAR</a:t>
            </a:r>
          </a:p>
        </p:txBody>
      </p:sp>
      <p:sp>
        <p:nvSpPr>
          <p:cNvPr name="TextBox 5" id="5"/>
          <p:cNvSpPr txBox="true"/>
          <p:nvPr/>
        </p:nvSpPr>
        <p:spPr>
          <a:xfrm rot="0">
            <a:off x="1191107" y="8755084"/>
            <a:ext cx="2373809" cy="335128"/>
          </a:xfrm>
          <a:prstGeom prst="rect">
            <a:avLst/>
          </a:prstGeom>
        </p:spPr>
        <p:txBody>
          <a:bodyPr anchor="t" rtlCol="false" tIns="0" lIns="0" bIns="0" rIns="0">
            <a:spAutoFit/>
          </a:bodyPr>
          <a:lstStyle/>
          <a:p>
            <a:pPr algn="ctr">
              <a:lnSpc>
                <a:spcPts val="2745"/>
              </a:lnSpc>
              <a:spcBef>
                <a:spcPct val="0"/>
              </a:spcBef>
            </a:pPr>
            <a:r>
              <a:rPr lang="en-US" sz="2112" spc="-63">
                <a:solidFill>
                  <a:srgbClr val="000000"/>
                </a:solidFill>
                <a:latin typeface="Open Sans 2"/>
                <a:ea typeface="Open Sans 2"/>
                <a:cs typeface="Open Sans 2"/>
                <a:sym typeface="Open Sans 2"/>
              </a:rPr>
              <a:t>Project Managemen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666401" y="1033462"/>
            <a:ext cx="8592899" cy="0"/>
          </a:xfrm>
          <a:prstGeom prst="line">
            <a:avLst/>
          </a:prstGeom>
          <a:ln cap="rnd" w="9525">
            <a:solidFill>
              <a:srgbClr val="3E2F5B"/>
            </a:solidFill>
            <a:prstDash val="solid"/>
            <a:headEnd type="none" len="sm" w="sm"/>
            <a:tailEnd type="none" len="sm" w="sm"/>
          </a:ln>
        </p:spPr>
      </p:sp>
      <p:sp>
        <p:nvSpPr>
          <p:cNvPr name="AutoShape 3" id="3"/>
          <p:cNvSpPr/>
          <p:nvPr/>
        </p:nvSpPr>
        <p:spPr>
          <a:xfrm>
            <a:off x="8666401" y="8973587"/>
            <a:ext cx="8592899" cy="0"/>
          </a:xfrm>
          <a:prstGeom prst="line">
            <a:avLst/>
          </a:prstGeom>
          <a:ln cap="rnd" w="9525">
            <a:solidFill>
              <a:srgbClr val="3E2F5B"/>
            </a:solidFill>
            <a:prstDash val="solid"/>
            <a:headEnd type="none" len="sm" w="sm"/>
            <a:tailEnd type="none" len="sm" w="sm"/>
          </a:ln>
        </p:spPr>
      </p:sp>
      <p:sp>
        <p:nvSpPr>
          <p:cNvPr name="Freeform 4" id="4"/>
          <p:cNvSpPr/>
          <p:nvPr/>
        </p:nvSpPr>
        <p:spPr>
          <a:xfrm flipH="false" flipV="false" rot="0">
            <a:off x="524435" y="3532205"/>
            <a:ext cx="6784401" cy="3222591"/>
          </a:xfrm>
          <a:custGeom>
            <a:avLst/>
            <a:gdLst/>
            <a:ahLst/>
            <a:cxnLst/>
            <a:rect r="r" b="b" t="t" l="l"/>
            <a:pathLst>
              <a:path h="3222591" w="6784401">
                <a:moveTo>
                  <a:pt x="0" y="0"/>
                </a:moveTo>
                <a:lnTo>
                  <a:pt x="6784401" y="0"/>
                </a:lnTo>
                <a:lnTo>
                  <a:pt x="6784401" y="3222590"/>
                </a:lnTo>
                <a:lnTo>
                  <a:pt x="0" y="3222590"/>
                </a:lnTo>
                <a:lnTo>
                  <a:pt x="0" y="0"/>
                </a:lnTo>
                <a:close/>
              </a:path>
            </a:pathLst>
          </a:custGeom>
          <a:blipFill>
            <a:blip r:embed="rId2"/>
            <a:stretch>
              <a:fillRect l="0" t="0" r="0" b="0"/>
            </a:stretch>
          </a:blipFill>
        </p:spPr>
      </p:sp>
      <p:grpSp>
        <p:nvGrpSpPr>
          <p:cNvPr name="Group 5" id="5"/>
          <p:cNvGrpSpPr/>
          <p:nvPr/>
        </p:nvGrpSpPr>
        <p:grpSpPr>
          <a:xfrm rot="0">
            <a:off x="8666401" y="1603375"/>
            <a:ext cx="7797349" cy="5683250"/>
            <a:chOff x="0" y="0"/>
            <a:chExt cx="10396465" cy="7577667"/>
          </a:xfrm>
        </p:grpSpPr>
        <p:sp>
          <p:nvSpPr>
            <p:cNvPr name="TextBox 6" id="6"/>
            <p:cNvSpPr txBox="true"/>
            <p:nvPr/>
          </p:nvSpPr>
          <p:spPr>
            <a:xfrm rot="0">
              <a:off x="0" y="-28575"/>
              <a:ext cx="10396465" cy="532342"/>
            </a:xfrm>
            <a:prstGeom prst="rect">
              <a:avLst/>
            </a:prstGeom>
          </p:spPr>
          <p:txBody>
            <a:bodyPr anchor="t" rtlCol="false" tIns="0" lIns="0" bIns="0" rIns="0">
              <a:spAutoFit/>
            </a:bodyPr>
            <a:lstStyle/>
            <a:p>
              <a:pPr algn="l" marL="0" indent="0" lvl="0">
                <a:lnSpc>
                  <a:spcPts val="3250"/>
                </a:lnSpc>
              </a:pPr>
              <a:r>
                <a:rPr lang="en-US" b="true" sz="2500" spc="-75">
                  <a:solidFill>
                    <a:srgbClr val="000000"/>
                  </a:solidFill>
                  <a:latin typeface="Open Sans 2 Bold"/>
                  <a:ea typeface="Open Sans 2 Bold"/>
                  <a:cs typeface="Open Sans 2 Bold"/>
                  <a:sym typeface="Open Sans 2 Bold"/>
                </a:rPr>
                <a:t>04 Penghubung</a:t>
              </a:r>
            </a:p>
          </p:txBody>
        </p:sp>
        <p:sp>
          <p:nvSpPr>
            <p:cNvPr name="TextBox 7" id="7"/>
            <p:cNvSpPr txBox="true"/>
            <p:nvPr/>
          </p:nvSpPr>
          <p:spPr>
            <a:xfrm rot="0">
              <a:off x="0" y="712047"/>
              <a:ext cx="10396465" cy="6813127"/>
            </a:xfrm>
            <a:prstGeom prst="rect">
              <a:avLst/>
            </a:prstGeom>
          </p:spPr>
          <p:txBody>
            <a:bodyPr anchor="t" rtlCol="false" tIns="0" lIns="0" bIns="0" rIns="0">
              <a:spAutoFit/>
            </a:bodyPr>
            <a:lstStyle/>
            <a:p>
              <a:pPr algn="just">
                <a:lnSpc>
                  <a:spcPts val="3430"/>
                </a:lnSpc>
              </a:pPr>
            </a:p>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Penghubung adalah interaksi antara sistem sekolah dan lingkungan luar. Penghubung utamanya adalah: </a:t>
              </a:r>
            </a:p>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•Komunikasi guru-orang tua : Monitoring kemajuan siswa. </a:t>
              </a:r>
            </a:p>
            <a:p>
              <a:pPr algn="just">
                <a:lnSpc>
                  <a:spcPts val="3430"/>
                </a:lnSpc>
              </a:pPr>
              <a:r>
                <a:rPr lang="en-US" sz="2450">
                  <a:solidFill>
                    <a:srgbClr val="000000"/>
                  </a:solidFill>
                  <a:latin typeface="Open Sans 1"/>
                  <a:ea typeface="Open Sans 1"/>
                  <a:cs typeface="Open Sans 1"/>
                  <a:sym typeface="Open Sans 1"/>
                </a:rPr>
                <a:t>•Laporan ke pemerintah : Terkait hasil evaluasi dan kepatuhan kebijakan. </a:t>
              </a:r>
            </a:p>
            <a:p>
              <a:pPr algn="just">
                <a:lnSpc>
                  <a:spcPts val="3430"/>
                </a:lnSpc>
              </a:pPr>
              <a:r>
                <a:rPr lang="en-US" sz="2450">
                  <a:solidFill>
                    <a:srgbClr val="000000"/>
                  </a:solidFill>
                  <a:latin typeface="Open Sans 1"/>
                  <a:ea typeface="Open Sans 1"/>
                  <a:cs typeface="Open Sans 1"/>
                  <a:sym typeface="Open Sans 1"/>
                </a:rPr>
                <a:t>•Kegiatan masyarakat : Partisipasi dalam kegiatan sekolah.</a:t>
              </a:r>
            </a:p>
            <a:p>
              <a:pPr algn="just">
                <a:lnSpc>
                  <a:spcPts val="342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6F3"/>
        </a:solidFill>
      </p:bgPr>
    </p:bg>
    <p:spTree>
      <p:nvGrpSpPr>
        <p:cNvPr id="1" name=""/>
        <p:cNvGrpSpPr/>
        <p:nvPr/>
      </p:nvGrpSpPr>
      <p:grpSpPr>
        <a:xfrm>
          <a:off x="0" y="0"/>
          <a:ext cx="0" cy="0"/>
          <a:chOff x="0" y="0"/>
          <a:chExt cx="0" cy="0"/>
        </a:xfrm>
      </p:grpSpPr>
      <p:sp>
        <p:nvSpPr>
          <p:cNvPr name="AutoShape 2" id="2"/>
          <p:cNvSpPr/>
          <p:nvPr/>
        </p:nvSpPr>
        <p:spPr>
          <a:xfrm>
            <a:off x="682210" y="1033462"/>
            <a:ext cx="8592899" cy="0"/>
          </a:xfrm>
          <a:prstGeom prst="line">
            <a:avLst/>
          </a:prstGeom>
          <a:ln cap="rnd" w="9525">
            <a:solidFill>
              <a:srgbClr val="3E2F5B"/>
            </a:solidFill>
            <a:prstDash val="solid"/>
            <a:headEnd type="none" len="sm" w="sm"/>
            <a:tailEnd type="none" len="sm" w="sm"/>
          </a:ln>
        </p:spPr>
      </p:sp>
      <p:sp>
        <p:nvSpPr>
          <p:cNvPr name="AutoShape 3" id="3"/>
          <p:cNvSpPr/>
          <p:nvPr/>
        </p:nvSpPr>
        <p:spPr>
          <a:xfrm>
            <a:off x="682210" y="8973587"/>
            <a:ext cx="8592899" cy="0"/>
          </a:xfrm>
          <a:prstGeom prst="line">
            <a:avLst/>
          </a:prstGeom>
          <a:ln cap="rnd" w="9525">
            <a:solidFill>
              <a:srgbClr val="3E2F5B"/>
            </a:solidFill>
            <a:prstDash val="solid"/>
            <a:headEnd type="none" len="sm" w="sm"/>
            <a:tailEnd type="none" len="sm" w="sm"/>
          </a:ln>
        </p:spPr>
      </p:sp>
      <p:sp>
        <p:nvSpPr>
          <p:cNvPr name="Freeform 4" id="4"/>
          <p:cNvSpPr/>
          <p:nvPr/>
        </p:nvSpPr>
        <p:spPr>
          <a:xfrm flipH="false" flipV="false" rot="0">
            <a:off x="10929073" y="1387182"/>
            <a:ext cx="5135202" cy="6773048"/>
          </a:xfrm>
          <a:custGeom>
            <a:avLst/>
            <a:gdLst/>
            <a:ahLst/>
            <a:cxnLst/>
            <a:rect r="r" b="b" t="t" l="l"/>
            <a:pathLst>
              <a:path h="6773048" w="5135202">
                <a:moveTo>
                  <a:pt x="0" y="0"/>
                </a:moveTo>
                <a:lnTo>
                  <a:pt x="5135201" y="0"/>
                </a:lnTo>
                <a:lnTo>
                  <a:pt x="5135201" y="6773048"/>
                </a:lnTo>
                <a:lnTo>
                  <a:pt x="0" y="67730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2210" y="1989978"/>
            <a:ext cx="7797349" cy="5254625"/>
            <a:chOff x="0" y="0"/>
            <a:chExt cx="10396465" cy="7006167"/>
          </a:xfrm>
        </p:grpSpPr>
        <p:sp>
          <p:nvSpPr>
            <p:cNvPr name="TextBox 6" id="6"/>
            <p:cNvSpPr txBox="true"/>
            <p:nvPr/>
          </p:nvSpPr>
          <p:spPr>
            <a:xfrm rot="0">
              <a:off x="0" y="-28575"/>
              <a:ext cx="10396465" cy="532342"/>
            </a:xfrm>
            <a:prstGeom prst="rect">
              <a:avLst/>
            </a:prstGeom>
          </p:spPr>
          <p:txBody>
            <a:bodyPr anchor="t" rtlCol="false" tIns="0" lIns="0" bIns="0" rIns="0">
              <a:spAutoFit/>
            </a:bodyPr>
            <a:lstStyle/>
            <a:p>
              <a:pPr algn="l" marL="0" indent="0" lvl="0">
                <a:lnSpc>
                  <a:spcPts val="3250"/>
                </a:lnSpc>
              </a:pPr>
              <a:r>
                <a:rPr lang="en-US" b="true" sz="2500" spc="-75">
                  <a:solidFill>
                    <a:srgbClr val="000000"/>
                  </a:solidFill>
                  <a:latin typeface="Open Sans 2 Bold"/>
                  <a:ea typeface="Open Sans 2 Bold"/>
                  <a:cs typeface="Open Sans 2 Bold"/>
                  <a:sym typeface="Open Sans 2 Bold"/>
                </a:rPr>
                <a:t>05 Masukan (Input)</a:t>
              </a:r>
            </a:p>
          </p:txBody>
        </p:sp>
        <p:sp>
          <p:nvSpPr>
            <p:cNvPr name="TextBox 7" id="7"/>
            <p:cNvSpPr txBox="true"/>
            <p:nvPr/>
          </p:nvSpPr>
          <p:spPr>
            <a:xfrm rot="0">
              <a:off x="0" y="712047"/>
              <a:ext cx="10396465" cy="6241627"/>
            </a:xfrm>
            <a:prstGeom prst="rect">
              <a:avLst/>
            </a:prstGeom>
          </p:spPr>
          <p:txBody>
            <a:bodyPr anchor="t" rtlCol="false" tIns="0" lIns="0" bIns="0" rIns="0">
              <a:spAutoFit/>
            </a:bodyPr>
            <a:lstStyle/>
            <a:p>
              <a:pPr algn="just">
                <a:lnSpc>
                  <a:spcPts val="3430"/>
                </a:lnSpc>
              </a:pPr>
            </a:p>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Masukan merupakan elemen yang dibutuhkan sekolah untuk beroperasi, seperti: </a:t>
              </a:r>
            </a:p>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•Siswa : Anak-anak yang akan dididik. </a:t>
              </a:r>
            </a:p>
            <a:p>
              <a:pPr algn="just">
                <a:lnSpc>
                  <a:spcPts val="3430"/>
                </a:lnSpc>
              </a:pPr>
              <a:r>
                <a:rPr lang="en-US" sz="2450">
                  <a:solidFill>
                    <a:srgbClr val="000000"/>
                  </a:solidFill>
                  <a:latin typeface="Open Sans 1"/>
                  <a:ea typeface="Open Sans 1"/>
                  <a:cs typeface="Open Sans 1"/>
                  <a:sym typeface="Open Sans 1"/>
                </a:rPr>
                <a:t>•</a:t>
              </a:r>
              <a:r>
                <a:rPr lang="en-US" sz="2450">
                  <a:solidFill>
                    <a:srgbClr val="000000"/>
                  </a:solidFill>
                  <a:latin typeface="Open Sans 1"/>
                  <a:ea typeface="Open Sans 1"/>
                  <a:cs typeface="Open Sans 1"/>
                  <a:sym typeface="Open Sans 1"/>
                </a:rPr>
                <a:t>Guru : Tenaga pendidik. </a:t>
              </a:r>
            </a:p>
            <a:p>
              <a:pPr algn="just">
                <a:lnSpc>
                  <a:spcPts val="3430"/>
                </a:lnSpc>
              </a:pPr>
              <a:r>
                <a:rPr lang="en-US" sz="2450">
                  <a:solidFill>
                    <a:srgbClr val="000000"/>
                  </a:solidFill>
                  <a:latin typeface="Open Sans 1"/>
                  <a:ea typeface="Open Sans 1"/>
                  <a:cs typeface="Open Sans 1"/>
                  <a:sym typeface="Open Sans 1"/>
                </a:rPr>
                <a:t>•Kurikulum : Pedoman pengajaran. </a:t>
              </a:r>
            </a:p>
            <a:p>
              <a:pPr algn="just">
                <a:lnSpc>
                  <a:spcPts val="3430"/>
                </a:lnSpc>
              </a:pPr>
              <a:r>
                <a:rPr lang="en-US" sz="2450">
                  <a:solidFill>
                    <a:srgbClr val="000000"/>
                  </a:solidFill>
                  <a:latin typeface="Open Sans 1"/>
                  <a:ea typeface="Open Sans 1"/>
                  <a:cs typeface="Open Sans 1"/>
                  <a:sym typeface="Open Sans 1"/>
                </a:rPr>
                <a:t>•</a:t>
              </a:r>
              <a:r>
                <a:rPr lang="en-US" sz="2450">
                  <a:solidFill>
                    <a:srgbClr val="000000"/>
                  </a:solidFill>
                  <a:latin typeface="Open Sans 1"/>
                  <a:ea typeface="Open Sans 1"/>
                  <a:cs typeface="Open Sans 1"/>
                  <a:sym typeface="Open Sans 1"/>
                </a:rPr>
                <a:t>Sarana dan prasarana : Fasilitas sekolah dan alat pembelajaran.</a:t>
              </a:r>
            </a:p>
            <a:p>
              <a:pPr algn="just">
                <a:lnSpc>
                  <a:spcPts val="342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82210" y="1033462"/>
            <a:ext cx="8592899" cy="0"/>
          </a:xfrm>
          <a:prstGeom prst="line">
            <a:avLst/>
          </a:prstGeom>
          <a:ln cap="rnd" w="9525">
            <a:solidFill>
              <a:srgbClr val="3E2F5B"/>
            </a:solidFill>
            <a:prstDash val="solid"/>
            <a:headEnd type="none" len="sm" w="sm"/>
            <a:tailEnd type="none" len="sm" w="sm"/>
          </a:ln>
        </p:spPr>
      </p:sp>
      <p:sp>
        <p:nvSpPr>
          <p:cNvPr name="AutoShape 3" id="3"/>
          <p:cNvSpPr/>
          <p:nvPr/>
        </p:nvSpPr>
        <p:spPr>
          <a:xfrm>
            <a:off x="682210" y="8973587"/>
            <a:ext cx="8592899" cy="0"/>
          </a:xfrm>
          <a:prstGeom prst="line">
            <a:avLst/>
          </a:prstGeom>
          <a:ln cap="rnd" w="9525">
            <a:solidFill>
              <a:srgbClr val="3E2F5B"/>
            </a:solidFill>
            <a:prstDash val="solid"/>
            <a:headEnd type="none" len="sm" w="sm"/>
            <a:tailEnd type="none" len="sm" w="sm"/>
          </a:ln>
        </p:spPr>
      </p:sp>
      <p:sp>
        <p:nvSpPr>
          <p:cNvPr name="Freeform 4" id="4"/>
          <p:cNvSpPr/>
          <p:nvPr/>
        </p:nvSpPr>
        <p:spPr>
          <a:xfrm flipH="false" flipV="false" rot="0">
            <a:off x="10372222" y="3640791"/>
            <a:ext cx="8181553" cy="7006384"/>
          </a:xfrm>
          <a:custGeom>
            <a:avLst/>
            <a:gdLst/>
            <a:ahLst/>
            <a:cxnLst/>
            <a:rect r="r" b="b" t="t" l="l"/>
            <a:pathLst>
              <a:path h="7006384" w="8181553">
                <a:moveTo>
                  <a:pt x="0" y="0"/>
                </a:moveTo>
                <a:lnTo>
                  <a:pt x="8181553" y="0"/>
                </a:lnTo>
                <a:lnTo>
                  <a:pt x="8181553" y="7006385"/>
                </a:lnTo>
                <a:lnTo>
                  <a:pt x="0" y="7006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2210" y="1989978"/>
            <a:ext cx="7797349" cy="5254625"/>
            <a:chOff x="0" y="0"/>
            <a:chExt cx="10396465" cy="7006167"/>
          </a:xfrm>
        </p:grpSpPr>
        <p:sp>
          <p:nvSpPr>
            <p:cNvPr name="TextBox 6" id="6"/>
            <p:cNvSpPr txBox="true"/>
            <p:nvPr/>
          </p:nvSpPr>
          <p:spPr>
            <a:xfrm rot="0">
              <a:off x="0" y="-28575"/>
              <a:ext cx="10396465" cy="532342"/>
            </a:xfrm>
            <a:prstGeom prst="rect">
              <a:avLst/>
            </a:prstGeom>
          </p:spPr>
          <p:txBody>
            <a:bodyPr anchor="t" rtlCol="false" tIns="0" lIns="0" bIns="0" rIns="0">
              <a:spAutoFit/>
            </a:bodyPr>
            <a:lstStyle/>
            <a:p>
              <a:pPr algn="l" marL="0" indent="0" lvl="0">
                <a:lnSpc>
                  <a:spcPts val="3250"/>
                </a:lnSpc>
              </a:pPr>
              <a:r>
                <a:rPr lang="en-US" b="true" sz="2500" spc="-75">
                  <a:solidFill>
                    <a:srgbClr val="000000"/>
                  </a:solidFill>
                  <a:latin typeface="Open Sans 2 Bold"/>
                  <a:ea typeface="Open Sans 2 Bold"/>
                  <a:cs typeface="Open Sans 2 Bold"/>
                  <a:sym typeface="Open Sans 2 Bold"/>
                </a:rPr>
                <a:t>06 Keluaran (Input)</a:t>
              </a:r>
            </a:p>
          </p:txBody>
        </p:sp>
        <p:sp>
          <p:nvSpPr>
            <p:cNvPr name="TextBox 7" id="7"/>
            <p:cNvSpPr txBox="true"/>
            <p:nvPr/>
          </p:nvSpPr>
          <p:spPr>
            <a:xfrm rot="0">
              <a:off x="0" y="712047"/>
              <a:ext cx="10396465" cy="6241627"/>
            </a:xfrm>
            <a:prstGeom prst="rect">
              <a:avLst/>
            </a:prstGeom>
          </p:spPr>
          <p:txBody>
            <a:bodyPr anchor="t" rtlCol="false" tIns="0" lIns="0" bIns="0" rIns="0">
              <a:spAutoFit/>
            </a:bodyPr>
            <a:lstStyle/>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Keluaran dari sistem sekolah dasar adalah hasil dari proses pendidikan: </a:t>
              </a:r>
            </a:p>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•Prestasi akademis siswa : Penguasaan literasi, numerasi, dan bidang ilmu lainnya. </a:t>
              </a:r>
            </a:p>
            <a:p>
              <a:pPr algn="just">
                <a:lnSpc>
                  <a:spcPts val="3430"/>
                </a:lnSpc>
              </a:pPr>
              <a:r>
                <a:rPr lang="en-US" sz="2450">
                  <a:solidFill>
                    <a:srgbClr val="000000"/>
                  </a:solidFill>
                  <a:latin typeface="Open Sans 1"/>
                  <a:ea typeface="Open Sans 1"/>
                  <a:cs typeface="Open Sans 1"/>
                  <a:sym typeface="Open Sans 1"/>
                </a:rPr>
                <a:t>•Pengembangan karakter : Siswa dengan disiplin, tanggung jawab, dan etika baik. </a:t>
              </a:r>
            </a:p>
            <a:p>
              <a:pPr algn="just">
                <a:lnSpc>
                  <a:spcPts val="3430"/>
                </a:lnSpc>
              </a:pPr>
              <a:r>
                <a:rPr lang="en-US" sz="2450">
                  <a:solidFill>
                    <a:srgbClr val="000000"/>
                  </a:solidFill>
                  <a:latin typeface="Open Sans 1"/>
                  <a:ea typeface="Open Sans 1"/>
                  <a:cs typeface="Open Sans 1"/>
                  <a:sym typeface="Open Sans 1"/>
                </a:rPr>
                <a:t>•Lulusan : Siswa yang siap melanjutkan pendidikan ke jenjang berikutnya.</a:t>
              </a:r>
            </a:p>
            <a:p>
              <a:pPr algn="just">
                <a:lnSpc>
                  <a:spcPts val="342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666401" y="1033462"/>
            <a:ext cx="8592899" cy="0"/>
          </a:xfrm>
          <a:prstGeom prst="line">
            <a:avLst/>
          </a:prstGeom>
          <a:ln cap="rnd" w="9525">
            <a:solidFill>
              <a:srgbClr val="3E2F5B"/>
            </a:solidFill>
            <a:prstDash val="solid"/>
            <a:headEnd type="none" len="sm" w="sm"/>
            <a:tailEnd type="none" len="sm" w="sm"/>
          </a:ln>
        </p:spPr>
      </p:sp>
      <p:sp>
        <p:nvSpPr>
          <p:cNvPr name="AutoShape 3" id="3"/>
          <p:cNvSpPr/>
          <p:nvPr/>
        </p:nvSpPr>
        <p:spPr>
          <a:xfrm>
            <a:off x="8666401" y="8973587"/>
            <a:ext cx="8592899" cy="0"/>
          </a:xfrm>
          <a:prstGeom prst="line">
            <a:avLst/>
          </a:prstGeom>
          <a:ln cap="rnd" w="9525">
            <a:solidFill>
              <a:srgbClr val="3E2F5B"/>
            </a:solidFill>
            <a:prstDash val="solid"/>
            <a:headEnd type="none" len="sm" w="sm"/>
            <a:tailEnd type="none" len="sm" w="sm"/>
          </a:ln>
        </p:spPr>
      </p:sp>
      <p:sp>
        <p:nvSpPr>
          <p:cNvPr name="Freeform 4" id="4"/>
          <p:cNvSpPr/>
          <p:nvPr/>
        </p:nvSpPr>
        <p:spPr>
          <a:xfrm flipH="false" flipV="false" rot="0">
            <a:off x="293037" y="2615453"/>
            <a:ext cx="7586490" cy="4772592"/>
          </a:xfrm>
          <a:custGeom>
            <a:avLst/>
            <a:gdLst/>
            <a:ahLst/>
            <a:cxnLst/>
            <a:rect r="r" b="b" t="t" l="l"/>
            <a:pathLst>
              <a:path h="4772592" w="7586490">
                <a:moveTo>
                  <a:pt x="0" y="0"/>
                </a:moveTo>
                <a:lnTo>
                  <a:pt x="7586490" y="0"/>
                </a:lnTo>
                <a:lnTo>
                  <a:pt x="7586490" y="4772592"/>
                </a:lnTo>
                <a:lnTo>
                  <a:pt x="0" y="4772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666401" y="1989978"/>
            <a:ext cx="7797349" cy="4826000"/>
            <a:chOff x="0" y="0"/>
            <a:chExt cx="10396465" cy="6434667"/>
          </a:xfrm>
        </p:grpSpPr>
        <p:sp>
          <p:nvSpPr>
            <p:cNvPr name="TextBox 6" id="6"/>
            <p:cNvSpPr txBox="true"/>
            <p:nvPr/>
          </p:nvSpPr>
          <p:spPr>
            <a:xfrm rot="0">
              <a:off x="0" y="-28575"/>
              <a:ext cx="10396465" cy="532342"/>
            </a:xfrm>
            <a:prstGeom prst="rect">
              <a:avLst/>
            </a:prstGeom>
          </p:spPr>
          <p:txBody>
            <a:bodyPr anchor="t" rtlCol="false" tIns="0" lIns="0" bIns="0" rIns="0">
              <a:spAutoFit/>
            </a:bodyPr>
            <a:lstStyle/>
            <a:p>
              <a:pPr algn="l" marL="0" indent="0" lvl="0">
                <a:lnSpc>
                  <a:spcPts val="3250"/>
                </a:lnSpc>
              </a:pPr>
              <a:r>
                <a:rPr lang="en-US" b="true" sz="2500" spc="-75">
                  <a:solidFill>
                    <a:srgbClr val="000000"/>
                  </a:solidFill>
                  <a:latin typeface="Open Sans 2 Bold"/>
                  <a:ea typeface="Open Sans 2 Bold"/>
                  <a:cs typeface="Open Sans 2 Bold"/>
                  <a:sym typeface="Open Sans 2 Bold"/>
                </a:rPr>
                <a:t>07 Pengolah (Process)</a:t>
              </a:r>
            </a:p>
          </p:txBody>
        </p:sp>
        <p:sp>
          <p:nvSpPr>
            <p:cNvPr name="TextBox 7" id="7"/>
            <p:cNvSpPr txBox="true"/>
            <p:nvPr/>
          </p:nvSpPr>
          <p:spPr>
            <a:xfrm rot="0">
              <a:off x="0" y="712047"/>
              <a:ext cx="10396465" cy="5670127"/>
            </a:xfrm>
            <a:prstGeom prst="rect">
              <a:avLst/>
            </a:prstGeom>
          </p:spPr>
          <p:txBody>
            <a:bodyPr anchor="t" rtlCol="false" tIns="0" lIns="0" bIns="0" rIns="0">
              <a:spAutoFit/>
            </a:bodyPr>
            <a:lstStyle/>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Proses dalam sekolah dasar mencakup pengajaran dan pengembangan siswa:</a:t>
              </a:r>
            </a:p>
            <a:p>
              <a:pPr algn="just">
                <a:lnSpc>
                  <a:spcPts val="3430"/>
                </a:lnSpc>
              </a:pPr>
              <a:r>
                <a:rPr lang="en-US" sz="2450">
                  <a:solidFill>
                    <a:srgbClr val="000000"/>
                  </a:solidFill>
                  <a:latin typeface="Open Sans 1"/>
                  <a:ea typeface="Open Sans 1"/>
                  <a:cs typeface="Open Sans 1"/>
                  <a:sym typeface="Open Sans 1"/>
                </a:rPr>
                <a:t> </a:t>
              </a:r>
            </a:p>
            <a:p>
              <a:pPr algn="just">
                <a:lnSpc>
                  <a:spcPts val="3430"/>
                </a:lnSpc>
              </a:pPr>
              <a:r>
                <a:rPr lang="en-US" sz="2450">
                  <a:solidFill>
                    <a:srgbClr val="000000"/>
                  </a:solidFill>
                  <a:latin typeface="Open Sans 1"/>
                  <a:ea typeface="Open Sans 1"/>
                  <a:cs typeface="Open Sans 1"/>
                  <a:sym typeface="Open Sans 1"/>
                </a:rPr>
                <a:t>•Pengajaran: Proses belajar mengajar di kelas. </a:t>
              </a:r>
            </a:p>
            <a:p>
              <a:pPr algn="just">
                <a:lnSpc>
                  <a:spcPts val="3430"/>
                </a:lnSpc>
              </a:pPr>
              <a:r>
                <a:rPr lang="en-US" sz="2450">
                  <a:solidFill>
                    <a:srgbClr val="000000"/>
                  </a:solidFill>
                  <a:latin typeface="Open Sans 1"/>
                  <a:ea typeface="Open Sans 1"/>
                  <a:cs typeface="Open Sans 1"/>
                  <a:sym typeface="Open Sans 1"/>
                </a:rPr>
                <a:t>•Evaluasi: Penilaian dan pemantauan perkembangan siswa. </a:t>
              </a:r>
            </a:p>
            <a:p>
              <a:pPr algn="just">
                <a:lnSpc>
                  <a:spcPts val="3430"/>
                </a:lnSpc>
              </a:pPr>
              <a:r>
                <a:rPr lang="en-US" sz="2450">
                  <a:solidFill>
                    <a:srgbClr val="000000"/>
                  </a:solidFill>
                  <a:latin typeface="Open Sans 1"/>
                  <a:ea typeface="Open Sans 1"/>
                  <a:cs typeface="Open Sans 1"/>
                  <a:sym typeface="Open Sans 1"/>
                </a:rPr>
                <a:t>•Kegiatan tambahan: Ekstrakurikuler untuk pengembangan keterampilan sosial.</a:t>
              </a:r>
            </a:p>
            <a:p>
              <a:pPr algn="just">
                <a:lnSpc>
                  <a:spcPts val="342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666401" y="1033462"/>
            <a:ext cx="8592899" cy="0"/>
          </a:xfrm>
          <a:prstGeom prst="line">
            <a:avLst/>
          </a:prstGeom>
          <a:ln cap="rnd" w="9525">
            <a:solidFill>
              <a:srgbClr val="3E2F5B"/>
            </a:solidFill>
            <a:prstDash val="solid"/>
            <a:headEnd type="none" len="sm" w="sm"/>
            <a:tailEnd type="none" len="sm" w="sm"/>
          </a:ln>
        </p:spPr>
      </p:sp>
      <p:sp>
        <p:nvSpPr>
          <p:cNvPr name="AutoShape 3" id="3"/>
          <p:cNvSpPr/>
          <p:nvPr/>
        </p:nvSpPr>
        <p:spPr>
          <a:xfrm>
            <a:off x="8666401" y="8973587"/>
            <a:ext cx="8592899" cy="0"/>
          </a:xfrm>
          <a:prstGeom prst="line">
            <a:avLst/>
          </a:prstGeom>
          <a:ln cap="rnd" w="9525">
            <a:solidFill>
              <a:srgbClr val="3E2F5B"/>
            </a:solidFill>
            <a:prstDash val="solid"/>
            <a:headEnd type="none" len="sm" w="sm"/>
            <a:tailEnd type="none" len="sm" w="sm"/>
          </a:ln>
        </p:spPr>
      </p:sp>
      <p:sp>
        <p:nvSpPr>
          <p:cNvPr name="Freeform 4" id="4"/>
          <p:cNvSpPr/>
          <p:nvPr/>
        </p:nvSpPr>
        <p:spPr>
          <a:xfrm flipH="false" flipV="false" rot="0">
            <a:off x="507626" y="2430556"/>
            <a:ext cx="6866205" cy="4956151"/>
          </a:xfrm>
          <a:custGeom>
            <a:avLst/>
            <a:gdLst/>
            <a:ahLst/>
            <a:cxnLst/>
            <a:rect r="r" b="b" t="t" l="l"/>
            <a:pathLst>
              <a:path h="4956151" w="6866205">
                <a:moveTo>
                  <a:pt x="0" y="0"/>
                </a:moveTo>
                <a:lnTo>
                  <a:pt x="6866205" y="0"/>
                </a:lnTo>
                <a:lnTo>
                  <a:pt x="6866205" y="4956151"/>
                </a:lnTo>
                <a:lnTo>
                  <a:pt x="0" y="49561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666401" y="1989978"/>
            <a:ext cx="7797349" cy="5254625"/>
            <a:chOff x="0" y="0"/>
            <a:chExt cx="10396465" cy="7006167"/>
          </a:xfrm>
        </p:grpSpPr>
        <p:sp>
          <p:nvSpPr>
            <p:cNvPr name="TextBox 6" id="6"/>
            <p:cNvSpPr txBox="true"/>
            <p:nvPr/>
          </p:nvSpPr>
          <p:spPr>
            <a:xfrm rot="0">
              <a:off x="0" y="-28575"/>
              <a:ext cx="10396465" cy="532342"/>
            </a:xfrm>
            <a:prstGeom prst="rect">
              <a:avLst/>
            </a:prstGeom>
          </p:spPr>
          <p:txBody>
            <a:bodyPr anchor="t" rtlCol="false" tIns="0" lIns="0" bIns="0" rIns="0">
              <a:spAutoFit/>
            </a:bodyPr>
            <a:lstStyle/>
            <a:p>
              <a:pPr algn="l" marL="0" indent="0" lvl="0">
                <a:lnSpc>
                  <a:spcPts val="3250"/>
                </a:lnSpc>
              </a:pPr>
              <a:r>
                <a:rPr lang="en-US" b="true" sz="2500" spc="-75">
                  <a:solidFill>
                    <a:srgbClr val="000000"/>
                  </a:solidFill>
                  <a:latin typeface="Open Sans 2 Bold"/>
                  <a:ea typeface="Open Sans 2 Bold"/>
                  <a:cs typeface="Open Sans 2 Bold"/>
                  <a:sym typeface="Open Sans 2 Bold"/>
                </a:rPr>
                <a:t>08 Sasaran Atau Tujuan</a:t>
              </a:r>
            </a:p>
          </p:txBody>
        </p:sp>
        <p:sp>
          <p:nvSpPr>
            <p:cNvPr name="TextBox 7" id="7"/>
            <p:cNvSpPr txBox="true"/>
            <p:nvPr/>
          </p:nvSpPr>
          <p:spPr>
            <a:xfrm rot="0">
              <a:off x="0" y="712047"/>
              <a:ext cx="10396465" cy="6241627"/>
            </a:xfrm>
            <a:prstGeom prst="rect">
              <a:avLst/>
            </a:prstGeom>
          </p:spPr>
          <p:txBody>
            <a:bodyPr anchor="t" rtlCol="false" tIns="0" lIns="0" bIns="0" rIns="0">
              <a:spAutoFit/>
            </a:bodyPr>
            <a:lstStyle/>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Tujuan sekolah dasar adalah: </a:t>
              </a:r>
            </a:p>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•Mengembangkan pengetahuan dasar: Literasi, numerasi, dan keterampilan dasar lainnya. </a:t>
              </a:r>
            </a:p>
            <a:p>
              <a:pPr algn="just">
                <a:lnSpc>
                  <a:spcPts val="3430"/>
                </a:lnSpc>
              </a:pPr>
              <a:r>
                <a:rPr lang="en-US" sz="2450">
                  <a:solidFill>
                    <a:srgbClr val="000000"/>
                  </a:solidFill>
                  <a:latin typeface="Open Sans 1"/>
                  <a:ea typeface="Open Sans 1"/>
                  <a:cs typeface="Open Sans 1"/>
                  <a:sym typeface="Open Sans 1"/>
                </a:rPr>
                <a:t>•Membentuk karakter: Nilai-nilai moral, sosial, dan etika. </a:t>
              </a:r>
            </a:p>
            <a:p>
              <a:pPr algn="just">
                <a:lnSpc>
                  <a:spcPts val="3430"/>
                </a:lnSpc>
              </a:pPr>
              <a:r>
                <a:rPr lang="en-US" sz="2450">
                  <a:solidFill>
                    <a:srgbClr val="000000"/>
                  </a:solidFill>
                  <a:latin typeface="Open Sans 1"/>
                  <a:ea typeface="Open Sans 1"/>
                  <a:cs typeface="Open Sans 1"/>
                  <a:sym typeface="Open Sans 1"/>
                </a:rPr>
                <a:t>•Mempersiapkan siswa: Agar siap menghadapi tantangan akademis dan sosial di jenjang pendidikan yang lebih tinggi.</a:t>
              </a:r>
            </a:p>
            <a:p>
              <a:pPr algn="just">
                <a:lnSpc>
                  <a:spcPts val="3429"/>
                </a:lnSpc>
                <a:spcBef>
                  <a:spcPct val="0"/>
                </a:spcBef>
              </a:pPr>
            </a:p>
          </p:txBody>
        </p:sp>
      </p:gr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8673353"/>
            <a:ext cx="18288000" cy="1613647"/>
          </a:xfrm>
          <a:prstGeom prst="rect">
            <a:avLst/>
          </a:prstGeom>
          <a:solidFill>
            <a:srgbClr val="F8F6F3"/>
          </a:solidFill>
        </p:spPr>
      </p:sp>
      <p:grpSp>
        <p:nvGrpSpPr>
          <p:cNvPr name="Group 3" id="3"/>
          <p:cNvGrpSpPr/>
          <p:nvPr/>
        </p:nvGrpSpPr>
        <p:grpSpPr>
          <a:xfrm rot="0">
            <a:off x="7092716" y="1028700"/>
            <a:ext cx="4102567" cy="1870706"/>
            <a:chOff x="0" y="0"/>
            <a:chExt cx="5470090" cy="2494274"/>
          </a:xfrm>
        </p:grpSpPr>
        <p:sp>
          <p:nvSpPr>
            <p:cNvPr name="TextBox 4" id="4"/>
            <p:cNvSpPr txBox="true"/>
            <p:nvPr/>
          </p:nvSpPr>
          <p:spPr>
            <a:xfrm rot="0">
              <a:off x="0" y="-60537"/>
              <a:ext cx="5470090" cy="1146810"/>
            </a:xfrm>
            <a:prstGeom prst="rect">
              <a:avLst/>
            </a:prstGeom>
          </p:spPr>
          <p:txBody>
            <a:bodyPr anchor="t" rtlCol="false" tIns="0" lIns="0" bIns="0" rIns="0">
              <a:spAutoFit/>
            </a:bodyPr>
            <a:lstStyle/>
            <a:p>
              <a:pPr algn="l">
                <a:lnSpc>
                  <a:spcPts val="7020"/>
                </a:lnSpc>
              </a:pPr>
              <a:r>
                <a:rPr lang="en-US" sz="5400" b="true">
                  <a:solidFill>
                    <a:srgbClr val="191919"/>
                  </a:solidFill>
                  <a:latin typeface="Open Sans 1 Bold"/>
                  <a:ea typeface="Open Sans 1 Bold"/>
                  <a:cs typeface="Open Sans 1 Bold"/>
                  <a:sym typeface="Open Sans 1 Bold"/>
                </a:rPr>
                <a:t>Kesimpulan</a:t>
              </a:r>
            </a:p>
          </p:txBody>
        </p:sp>
        <p:sp>
          <p:nvSpPr>
            <p:cNvPr name="TextBox 5" id="5"/>
            <p:cNvSpPr txBox="true"/>
            <p:nvPr/>
          </p:nvSpPr>
          <p:spPr>
            <a:xfrm rot="0">
              <a:off x="0" y="1869223"/>
              <a:ext cx="4746500" cy="482812"/>
            </a:xfrm>
            <a:prstGeom prst="rect">
              <a:avLst/>
            </a:prstGeom>
          </p:spPr>
          <p:txBody>
            <a:bodyPr anchor="t" rtlCol="false" tIns="0" lIns="0" bIns="0" rIns="0">
              <a:spAutoFit/>
            </a:bodyPr>
            <a:lstStyle/>
            <a:p>
              <a:pPr algn="l">
                <a:lnSpc>
                  <a:spcPts val="3010"/>
                </a:lnSpc>
                <a:spcBef>
                  <a:spcPct val="0"/>
                </a:spcBef>
              </a:pPr>
            </a:p>
          </p:txBody>
        </p:sp>
      </p:grpSp>
      <p:sp>
        <p:nvSpPr>
          <p:cNvPr name="TextBox 6" id="6"/>
          <p:cNvSpPr txBox="true"/>
          <p:nvPr/>
        </p:nvSpPr>
        <p:spPr>
          <a:xfrm rot="0">
            <a:off x="2502378" y="3198086"/>
            <a:ext cx="12778979" cy="2652017"/>
          </a:xfrm>
          <a:prstGeom prst="rect">
            <a:avLst/>
          </a:prstGeom>
        </p:spPr>
        <p:txBody>
          <a:bodyPr anchor="t" rtlCol="false" tIns="0" lIns="0" bIns="0" rIns="0">
            <a:spAutoFit/>
          </a:bodyPr>
          <a:lstStyle/>
          <a:p>
            <a:pPr algn="ctr">
              <a:lnSpc>
                <a:spcPts val="3547"/>
              </a:lnSpc>
              <a:spcBef>
                <a:spcPct val="0"/>
              </a:spcBef>
            </a:pPr>
            <a:r>
              <a:rPr lang="en-US" sz="2728" spc="-81">
                <a:solidFill>
                  <a:srgbClr val="191919"/>
                </a:solidFill>
                <a:latin typeface="Open Sans 2"/>
                <a:ea typeface="Open Sans 2"/>
                <a:cs typeface="Open Sans 2"/>
                <a:sym typeface="Open Sans 2"/>
              </a:rPr>
              <a:t>Sistem di sekolah dasar adalah jaringan komponen yang bekerja bersama untuk mencapai tujuan pendidikan. Komponen seperti siswa, kurikulum, pengajaran, dan evaluasi berkontribusi pada prestasi akademik dan pengembangan karakter. Sinergi antar komponen dan adaptasi terhadap perubahan, seperti perkembangan teknologi dan kebijakan, diperlukan untuk meningkatkan kualitas pendidikan dengan manajemen yang efektif.</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8853576" y="2195778"/>
            <a:ext cx="580848" cy="450949"/>
          </a:xfrm>
          <a:custGeom>
            <a:avLst/>
            <a:gdLst/>
            <a:ahLst/>
            <a:cxnLst/>
            <a:rect r="r" b="b" t="t" l="l"/>
            <a:pathLst>
              <a:path h="450949" w="580848">
                <a:moveTo>
                  <a:pt x="0" y="0"/>
                </a:moveTo>
                <a:lnTo>
                  <a:pt x="580848" y="0"/>
                </a:lnTo>
                <a:lnTo>
                  <a:pt x="580848" y="450949"/>
                </a:lnTo>
                <a:lnTo>
                  <a:pt x="0" y="450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97909" y="4523521"/>
            <a:ext cx="9092181" cy="539591"/>
          </a:xfrm>
          <a:prstGeom prst="rect">
            <a:avLst/>
          </a:prstGeom>
        </p:spPr>
        <p:txBody>
          <a:bodyPr anchor="t" rtlCol="false" tIns="0" lIns="0" bIns="0" rIns="0">
            <a:spAutoFit/>
          </a:bodyPr>
          <a:lstStyle/>
          <a:p>
            <a:pPr algn="ctr">
              <a:lnSpc>
                <a:spcPts val="4438"/>
              </a:lnSpc>
              <a:spcBef>
                <a:spcPct val="0"/>
              </a:spcBef>
            </a:pPr>
            <a:r>
              <a:rPr lang="en-US" b="true" sz="3414" spc="-102">
                <a:solidFill>
                  <a:srgbClr val="000000"/>
                </a:solidFill>
                <a:latin typeface="Open Sans 2 Bold"/>
                <a:ea typeface="Open Sans 2 Bold"/>
                <a:cs typeface="Open Sans 2 Bold"/>
                <a:sym typeface="Open Sans 2 Bold"/>
              </a:rPr>
              <a:t>A good system shortens the road to the goal.</a:t>
            </a:r>
          </a:p>
        </p:txBody>
      </p:sp>
      <p:sp>
        <p:nvSpPr>
          <p:cNvPr name="AutoShape 4" id="4"/>
          <p:cNvSpPr/>
          <p:nvPr/>
        </p:nvSpPr>
        <p:spPr>
          <a:xfrm>
            <a:off x="5079759" y="3672448"/>
            <a:ext cx="8128482" cy="0"/>
          </a:xfrm>
          <a:prstGeom prst="line">
            <a:avLst/>
          </a:prstGeom>
          <a:ln cap="rnd" w="9525">
            <a:solidFill>
              <a:srgbClr val="3E2F5B"/>
            </a:solidFill>
            <a:prstDash val="solid"/>
            <a:headEnd type="none" len="sm" w="sm"/>
            <a:tailEnd type="none" len="sm" w="sm"/>
          </a:ln>
        </p:spPr>
      </p:sp>
      <p:sp>
        <p:nvSpPr>
          <p:cNvPr name="AutoShape 5" id="5"/>
          <p:cNvSpPr/>
          <p:nvPr/>
        </p:nvSpPr>
        <p:spPr>
          <a:xfrm>
            <a:off x="5079759" y="5942760"/>
            <a:ext cx="8128482" cy="0"/>
          </a:xfrm>
          <a:prstGeom prst="line">
            <a:avLst/>
          </a:prstGeom>
          <a:ln cap="rnd" w="9525">
            <a:solidFill>
              <a:srgbClr val="3E2F5B"/>
            </a:solidFill>
            <a:prstDash val="solid"/>
            <a:headEnd type="none" len="sm" w="sm"/>
            <a:tailEnd type="none" len="sm" w="sm"/>
          </a:ln>
        </p:spPr>
      </p:sp>
      <p:sp>
        <p:nvSpPr>
          <p:cNvPr name="TextBox 6" id="6"/>
          <p:cNvSpPr txBox="true"/>
          <p:nvPr/>
        </p:nvSpPr>
        <p:spPr>
          <a:xfrm rot="0">
            <a:off x="7570515" y="6496014"/>
            <a:ext cx="3146971" cy="335128"/>
          </a:xfrm>
          <a:prstGeom prst="rect">
            <a:avLst/>
          </a:prstGeom>
        </p:spPr>
        <p:txBody>
          <a:bodyPr anchor="t" rtlCol="false" tIns="0" lIns="0" bIns="0" rIns="0">
            <a:spAutoFit/>
          </a:bodyPr>
          <a:lstStyle/>
          <a:p>
            <a:pPr algn="ctr">
              <a:lnSpc>
                <a:spcPts val="2745"/>
              </a:lnSpc>
              <a:spcBef>
                <a:spcPct val="0"/>
              </a:spcBef>
            </a:pPr>
            <a:r>
              <a:rPr lang="en-US" sz="2112" spc="-63">
                <a:solidFill>
                  <a:srgbClr val="000000"/>
                </a:solidFill>
                <a:latin typeface="Open Sans 2"/>
                <a:ea typeface="Open Sans 2"/>
                <a:cs typeface="Open Sans 2"/>
                <a:sym typeface="Open Sans 2"/>
              </a:rPr>
              <a:t>— Orison Swett Marden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468101" y="0"/>
            <a:ext cx="9819899" cy="10287000"/>
          </a:xfrm>
          <a:prstGeom prst="rect">
            <a:avLst/>
          </a:prstGeom>
          <a:solidFill>
            <a:srgbClr val="F8F6F3"/>
          </a:solidFill>
        </p:spPr>
      </p:sp>
      <p:sp>
        <p:nvSpPr>
          <p:cNvPr name="Freeform 3" id="3"/>
          <p:cNvSpPr/>
          <p:nvPr/>
        </p:nvSpPr>
        <p:spPr>
          <a:xfrm flipH="false" flipV="false" rot="0">
            <a:off x="9408565" y="2228850"/>
            <a:ext cx="7938971" cy="5223843"/>
          </a:xfrm>
          <a:custGeom>
            <a:avLst/>
            <a:gdLst/>
            <a:ahLst/>
            <a:cxnLst/>
            <a:rect r="r" b="b" t="t" l="l"/>
            <a:pathLst>
              <a:path h="5223843" w="7938971">
                <a:moveTo>
                  <a:pt x="0" y="0"/>
                </a:moveTo>
                <a:lnTo>
                  <a:pt x="7938971" y="0"/>
                </a:lnTo>
                <a:lnTo>
                  <a:pt x="7938971" y="5223843"/>
                </a:lnTo>
                <a:lnTo>
                  <a:pt x="0" y="5223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2439038"/>
            <a:ext cx="6951191" cy="5600022"/>
          </a:xfrm>
          <a:prstGeom prst="rect">
            <a:avLst/>
          </a:prstGeom>
        </p:spPr>
        <p:txBody>
          <a:bodyPr anchor="t" rtlCol="false" tIns="0" lIns="0" bIns="0" rIns="0">
            <a:spAutoFit/>
          </a:bodyPr>
          <a:lstStyle/>
          <a:p>
            <a:pPr algn="l" marL="863342" indent="-431671" lvl="1">
              <a:lnSpc>
                <a:spcPts val="5598"/>
              </a:lnSpc>
              <a:buFont typeface="Arial"/>
              <a:buChar char="•"/>
            </a:pPr>
            <a:r>
              <a:rPr lang="en-US" sz="3998">
                <a:solidFill>
                  <a:srgbClr val="191919"/>
                </a:solidFill>
                <a:latin typeface="Open Sans 1"/>
                <a:ea typeface="Open Sans 1"/>
                <a:cs typeface="Open Sans 1"/>
                <a:sym typeface="Open Sans 1"/>
              </a:rPr>
              <a:t>Ayu Ningrat</a:t>
            </a:r>
          </a:p>
          <a:p>
            <a:pPr algn="l" marL="863342" indent="-431671" lvl="1">
              <a:lnSpc>
                <a:spcPts val="5598"/>
              </a:lnSpc>
              <a:buFont typeface="Arial"/>
              <a:buChar char="•"/>
            </a:pPr>
            <a:r>
              <a:rPr lang="en-US" sz="3998">
                <a:solidFill>
                  <a:srgbClr val="191919"/>
                </a:solidFill>
                <a:latin typeface="Open Sans 1"/>
                <a:ea typeface="Open Sans 1"/>
                <a:cs typeface="Open Sans 1"/>
                <a:sym typeface="Open Sans 1"/>
              </a:rPr>
              <a:t>Liza Andareta</a:t>
            </a:r>
          </a:p>
          <a:p>
            <a:pPr algn="l" marL="863342" indent="-431671" lvl="1">
              <a:lnSpc>
                <a:spcPts val="5598"/>
              </a:lnSpc>
              <a:buFont typeface="Arial"/>
              <a:buChar char="•"/>
            </a:pPr>
            <a:r>
              <a:rPr lang="en-US" sz="3998">
                <a:solidFill>
                  <a:srgbClr val="191919"/>
                </a:solidFill>
                <a:latin typeface="Open Sans 1"/>
                <a:ea typeface="Open Sans 1"/>
                <a:cs typeface="Open Sans 1"/>
                <a:sym typeface="Open Sans 1"/>
              </a:rPr>
              <a:t>Popy Noviani</a:t>
            </a:r>
          </a:p>
          <a:p>
            <a:pPr algn="l" marL="863342" indent="-431671" lvl="1">
              <a:lnSpc>
                <a:spcPts val="5598"/>
              </a:lnSpc>
              <a:buFont typeface="Arial"/>
              <a:buChar char="•"/>
            </a:pPr>
            <a:r>
              <a:rPr lang="en-US" sz="3998">
                <a:solidFill>
                  <a:srgbClr val="191919"/>
                </a:solidFill>
                <a:latin typeface="Open Sans 1"/>
                <a:ea typeface="Open Sans 1"/>
                <a:cs typeface="Open Sans 1"/>
                <a:sym typeface="Open Sans 1"/>
              </a:rPr>
              <a:t>Bayu S Bahar</a:t>
            </a:r>
          </a:p>
          <a:p>
            <a:pPr algn="l" marL="863342" indent="-431671" lvl="1">
              <a:lnSpc>
                <a:spcPts val="5598"/>
              </a:lnSpc>
              <a:buFont typeface="Arial"/>
              <a:buChar char="•"/>
            </a:pPr>
            <a:r>
              <a:rPr lang="en-US" sz="3998">
                <a:solidFill>
                  <a:srgbClr val="191919"/>
                </a:solidFill>
                <a:latin typeface="Open Sans 1"/>
                <a:ea typeface="Open Sans 1"/>
                <a:cs typeface="Open Sans 1"/>
                <a:sym typeface="Open Sans 1"/>
              </a:rPr>
              <a:t>Sahrul Maulidi</a:t>
            </a:r>
          </a:p>
          <a:p>
            <a:pPr algn="l" marL="863342" indent="-431671" lvl="1">
              <a:lnSpc>
                <a:spcPts val="5598"/>
              </a:lnSpc>
              <a:buFont typeface="Arial"/>
              <a:buChar char="•"/>
            </a:pPr>
            <a:r>
              <a:rPr lang="en-US" sz="3998">
                <a:solidFill>
                  <a:srgbClr val="191919"/>
                </a:solidFill>
                <a:latin typeface="Open Sans 1"/>
                <a:ea typeface="Open Sans 1"/>
                <a:cs typeface="Open Sans 1"/>
                <a:sym typeface="Open Sans 1"/>
              </a:rPr>
              <a:t>Syaripudin</a:t>
            </a:r>
          </a:p>
          <a:p>
            <a:pPr algn="l" marL="863342" indent="-431671" lvl="1">
              <a:lnSpc>
                <a:spcPts val="5598"/>
              </a:lnSpc>
              <a:buFont typeface="Arial"/>
              <a:buChar char="•"/>
            </a:pPr>
            <a:r>
              <a:rPr lang="en-US" sz="3998">
                <a:solidFill>
                  <a:srgbClr val="191919"/>
                </a:solidFill>
                <a:latin typeface="Open Sans 1"/>
                <a:ea typeface="Open Sans 1"/>
                <a:cs typeface="Open Sans 1"/>
                <a:sym typeface="Open Sans 1"/>
              </a:rPr>
              <a:t>Syaipul Anwar</a:t>
            </a:r>
          </a:p>
          <a:p>
            <a:pPr algn="l" marL="863341" indent="-431671" lvl="1">
              <a:lnSpc>
                <a:spcPts val="5598"/>
              </a:lnSpc>
              <a:spcBef>
                <a:spcPct val="0"/>
              </a:spcBef>
              <a:buFont typeface="Arial"/>
              <a:buChar char="•"/>
            </a:pPr>
            <a:r>
              <a:rPr lang="en-US" sz="3998">
                <a:solidFill>
                  <a:srgbClr val="191919"/>
                </a:solidFill>
                <a:latin typeface="Open Sans 1"/>
                <a:ea typeface="Open Sans 1"/>
                <a:cs typeface="Open Sans 1"/>
                <a:sym typeface="Open Sans 1"/>
              </a:rPr>
              <a:t>Haris Febrian</a:t>
            </a:r>
          </a:p>
        </p:txBody>
      </p:sp>
      <p:sp>
        <p:nvSpPr>
          <p:cNvPr name="TextBox 5" id="5"/>
          <p:cNvSpPr txBox="true"/>
          <p:nvPr/>
        </p:nvSpPr>
        <p:spPr>
          <a:xfrm rot="0">
            <a:off x="1028700" y="823872"/>
            <a:ext cx="7077063" cy="800100"/>
          </a:xfrm>
          <a:prstGeom prst="rect">
            <a:avLst/>
          </a:prstGeom>
        </p:spPr>
        <p:txBody>
          <a:bodyPr anchor="t" rtlCol="false" tIns="0" lIns="0" bIns="0" rIns="0">
            <a:spAutoFit/>
          </a:bodyPr>
          <a:lstStyle/>
          <a:p>
            <a:pPr algn="l">
              <a:lnSpc>
                <a:spcPts val="6360"/>
              </a:lnSpc>
            </a:pPr>
            <a:r>
              <a:rPr lang="en-US" sz="5300">
                <a:solidFill>
                  <a:srgbClr val="191919"/>
                </a:solidFill>
                <a:latin typeface="Open Sans 1"/>
                <a:ea typeface="Open Sans 1"/>
                <a:cs typeface="Open Sans 1"/>
                <a:sym typeface="Open Sans 1"/>
              </a:rPr>
              <a:t>Kelompok 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34286"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94229" y="879386"/>
            <a:ext cx="5867400" cy="706755"/>
          </a:xfrm>
          <a:prstGeom prst="rect">
            <a:avLst/>
          </a:prstGeom>
        </p:spPr>
        <p:txBody>
          <a:bodyPr anchor="t" rtlCol="false" tIns="0" lIns="0" bIns="0" rIns="0">
            <a:spAutoFit/>
          </a:bodyPr>
          <a:lstStyle/>
          <a:p>
            <a:pPr algn="l">
              <a:lnSpc>
                <a:spcPts val="5655"/>
              </a:lnSpc>
            </a:pPr>
            <a:r>
              <a:rPr lang="en-US" sz="4350" b="true">
                <a:solidFill>
                  <a:srgbClr val="191919"/>
                </a:solidFill>
                <a:latin typeface="Open Sans 1 Bold"/>
                <a:ea typeface="Open Sans 1 Bold"/>
                <a:cs typeface="Open Sans 1 Bold"/>
                <a:sym typeface="Open Sans 1 Bold"/>
              </a:rPr>
              <a:t>Latar Belakang</a:t>
            </a:r>
          </a:p>
        </p:txBody>
      </p:sp>
      <p:sp>
        <p:nvSpPr>
          <p:cNvPr name="TextBox 4" id="4"/>
          <p:cNvSpPr txBox="true"/>
          <p:nvPr/>
        </p:nvSpPr>
        <p:spPr>
          <a:xfrm rot="0">
            <a:off x="894229" y="2335829"/>
            <a:ext cx="9463368" cy="5934710"/>
          </a:xfrm>
          <a:prstGeom prst="rect">
            <a:avLst/>
          </a:prstGeom>
        </p:spPr>
        <p:txBody>
          <a:bodyPr anchor="t" rtlCol="false" tIns="0" lIns="0" bIns="0" rIns="0">
            <a:spAutoFit/>
          </a:bodyPr>
          <a:lstStyle/>
          <a:p>
            <a:pPr algn="just">
              <a:lnSpc>
                <a:spcPts val="3640"/>
              </a:lnSpc>
              <a:spcBef>
                <a:spcPct val="0"/>
              </a:spcBef>
            </a:pPr>
            <a:r>
              <a:rPr lang="en-US" sz="2600">
                <a:solidFill>
                  <a:srgbClr val="191919"/>
                </a:solidFill>
                <a:latin typeface="Open Sans 1"/>
                <a:ea typeface="Open Sans 1"/>
                <a:cs typeface="Open Sans 1"/>
                <a:sym typeface="Open Sans 1"/>
              </a:rPr>
              <a:t>Sekolah dasar merupakan tahap penting dalam membentuk pengetahuan, keterampilan, dan karakter siswa. Sebagai institusi pendidikan formal pertama, sekolah dasar berperan besar dalam perkembangan intelektual dan emosional anak-anak, dengan fokus pada literasi, numerasi, serta nilai-nilai sosial dan moral.</a:t>
            </a:r>
          </a:p>
          <a:p>
            <a:pPr algn="just">
              <a:lnSpc>
                <a:spcPts val="3640"/>
              </a:lnSpc>
              <a:spcBef>
                <a:spcPct val="0"/>
              </a:spcBef>
            </a:pPr>
          </a:p>
          <a:p>
            <a:pPr algn="just">
              <a:lnSpc>
                <a:spcPts val="3640"/>
              </a:lnSpc>
              <a:spcBef>
                <a:spcPct val="0"/>
              </a:spcBef>
            </a:pPr>
            <a:r>
              <a:rPr lang="en-US" sz="2600">
                <a:solidFill>
                  <a:srgbClr val="191919"/>
                </a:solidFill>
                <a:latin typeface="Open Sans 1"/>
                <a:ea typeface="Open Sans 1"/>
                <a:cs typeface="Open Sans 1"/>
                <a:sym typeface="Open Sans 1"/>
              </a:rPr>
              <a:t>Perubahan sosial dan perkembangan teknologi menuntut sekolah dasar untuk terus beradaptasi agar kualitas pendidikan tetap optimal. Oleh karena itu, analisis sistem pendidikan di sekolah dasar diperlukan guna memastikan bahwa semua komponen bekerja sinergis untuk mencapai tujuan pendidikan yang diinginkan.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552395" y="0"/>
            <a:ext cx="7735605" cy="10287000"/>
          </a:xfrm>
          <a:prstGeom prst="rect">
            <a:avLst/>
          </a:prstGeom>
          <a:solidFill>
            <a:srgbClr val="F8F6F3"/>
          </a:solidFill>
        </p:spPr>
      </p:sp>
      <p:sp>
        <p:nvSpPr>
          <p:cNvPr name="Freeform 3" id="3"/>
          <p:cNvSpPr/>
          <p:nvPr/>
        </p:nvSpPr>
        <p:spPr>
          <a:xfrm flipH="false" flipV="false" rot="0">
            <a:off x="11618124" y="608479"/>
            <a:ext cx="5843016" cy="8229600"/>
          </a:xfrm>
          <a:custGeom>
            <a:avLst/>
            <a:gdLst/>
            <a:ahLst/>
            <a:cxnLst/>
            <a:rect r="r" b="b" t="t" l="l"/>
            <a:pathLst>
              <a:path h="8229600" w="5843016">
                <a:moveTo>
                  <a:pt x="0" y="0"/>
                </a:moveTo>
                <a:lnTo>
                  <a:pt x="5843016" y="0"/>
                </a:lnTo>
                <a:lnTo>
                  <a:pt x="5843016" y="8229600"/>
                </a:lnTo>
                <a:lnTo>
                  <a:pt x="0" y="8229600"/>
                </a:lnTo>
                <a:lnTo>
                  <a:pt x="0" y="0"/>
                </a:lnTo>
                <a:close/>
              </a:path>
            </a:pathLst>
          </a:custGeom>
          <a:blipFill>
            <a:blip r:embed="rId2"/>
            <a:stretch>
              <a:fillRect l="0" t="0" r="0" b="0"/>
            </a:stretch>
          </a:blipFill>
        </p:spPr>
      </p:sp>
      <p:sp>
        <p:nvSpPr>
          <p:cNvPr name="TextBox 4" id="4"/>
          <p:cNvSpPr txBox="true"/>
          <p:nvPr/>
        </p:nvSpPr>
        <p:spPr>
          <a:xfrm rot="0">
            <a:off x="1028700" y="1028700"/>
            <a:ext cx="6715794" cy="581601"/>
          </a:xfrm>
          <a:prstGeom prst="rect">
            <a:avLst/>
          </a:prstGeom>
        </p:spPr>
        <p:txBody>
          <a:bodyPr anchor="t" rtlCol="false" tIns="0" lIns="0" bIns="0" rIns="0">
            <a:spAutoFit/>
          </a:bodyPr>
          <a:lstStyle/>
          <a:p>
            <a:pPr algn="l">
              <a:lnSpc>
                <a:spcPts val="4579"/>
              </a:lnSpc>
            </a:pPr>
            <a:r>
              <a:rPr lang="en-US" sz="3816">
                <a:solidFill>
                  <a:srgbClr val="191919"/>
                </a:solidFill>
                <a:latin typeface="Open Sans 1"/>
                <a:ea typeface="Open Sans 1"/>
                <a:cs typeface="Open Sans 1"/>
                <a:sym typeface="Open Sans 1"/>
              </a:rPr>
              <a:t>Analisis Sistem Sekolah Dasar</a:t>
            </a:r>
          </a:p>
        </p:txBody>
      </p:sp>
      <p:sp>
        <p:nvSpPr>
          <p:cNvPr name="TextBox 5" id="5"/>
          <p:cNvSpPr txBox="true"/>
          <p:nvPr/>
        </p:nvSpPr>
        <p:spPr>
          <a:xfrm rot="0">
            <a:off x="1028700" y="2590018"/>
            <a:ext cx="7528407" cy="3648710"/>
          </a:xfrm>
          <a:prstGeom prst="rect">
            <a:avLst/>
          </a:prstGeom>
        </p:spPr>
        <p:txBody>
          <a:bodyPr anchor="t" rtlCol="false" tIns="0" lIns="0" bIns="0" rIns="0">
            <a:spAutoFit/>
          </a:bodyPr>
          <a:lstStyle/>
          <a:p>
            <a:pPr algn="just">
              <a:lnSpc>
                <a:spcPts val="3640"/>
              </a:lnSpc>
            </a:pPr>
            <a:r>
              <a:rPr lang="en-US" sz="2600">
                <a:solidFill>
                  <a:srgbClr val="191919"/>
                </a:solidFill>
                <a:latin typeface="Open Sans 1"/>
                <a:ea typeface="Open Sans 1"/>
                <a:cs typeface="Open Sans 1"/>
                <a:sym typeface="Open Sans 1"/>
              </a:rPr>
              <a:t>Dalam memahami dan meningkatkan kualitas pendidikan di sekolah dasar (SD), analisis sistem sekolah SD memegang peranan penting. Dengan memetakan komponen-komponen kunci dalam sistem sekolah, kita dapat mengidentifikasi area-area yang perlu ditingkatkan untuk mencapai hasil yang lebih baik.</a:t>
            </a:r>
          </a:p>
          <a:p>
            <a:pPr algn="just">
              <a:lnSpc>
                <a:spcPts val="364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F8F6F3"/>
          </a:solidFill>
        </p:spPr>
      </p:sp>
      <p:grpSp>
        <p:nvGrpSpPr>
          <p:cNvPr name="Group 3" id="3"/>
          <p:cNvGrpSpPr/>
          <p:nvPr/>
        </p:nvGrpSpPr>
        <p:grpSpPr>
          <a:xfrm rot="0">
            <a:off x="1688456" y="2576991"/>
            <a:ext cx="321870" cy="321870"/>
            <a:chOff x="0" y="0"/>
            <a:chExt cx="429159" cy="429159"/>
          </a:xfrm>
        </p:grpSpPr>
        <p:grpSp>
          <p:nvGrpSpPr>
            <p:cNvPr name="Group 4" id="4"/>
            <p:cNvGrpSpPr/>
            <p:nvPr/>
          </p:nvGrpSpPr>
          <p:grpSpPr>
            <a:xfrm rot="0">
              <a:off x="47605" y="47605"/>
              <a:ext cx="333949" cy="33394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6" id="6"/>
            <p:cNvGrpSpPr>
              <a:grpSpLocks noChangeAspect="true"/>
            </p:cNvGrpSpPr>
            <p:nvPr/>
          </p:nvGrpSpPr>
          <p:grpSpPr>
            <a:xfrm rot="0">
              <a:off x="0" y="0"/>
              <a:ext cx="429159" cy="429159"/>
              <a:chOff x="-2540" y="-2540"/>
              <a:chExt cx="6355080" cy="6355080"/>
            </a:xfrm>
          </p:grpSpPr>
          <p:sp>
            <p:nvSpPr>
              <p:cNvPr name="Freeform 7" id="7"/>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8" id="8"/>
          <p:cNvGrpSpPr/>
          <p:nvPr/>
        </p:nvGrpSpPr>
        <p:grpSpPr>
          <a:xfrm rot="0">
            <a:off x="1688456" y="4448052"/>
            <a:ext cx="321870" cy="321870"/>
            <a:chOff x="0" y="0"/>
            <a:chExt cx="429159" cy="429159"/>
          </a:xfrm>
        </p:grpSpPr>
        <p:grpSp>
          <p:nvGrpSpPr>
            <p:cNvPr name="Group 9" id="9"/>
            <p:cNvGrpSpPr/>
            <p:nvPr/>
          </p:nvGrpSpPr>
          <p:grpSpPr>
            <a:xfrm rot="0">
              <a:off x="47605" y="47605"/>
              <a:ext cx="333949" cy="33394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11" id="11"/>
            <p:cNvGrpSpPr>
              <a:grpSpLocks noChangeAspect="true"/>
            </p:cNvGrpSpPr>
            <p:nvPr/>
          </p:nvGrpSpPr>
          <p:grpSpPr>
            <a:xfrm rot="0">
              <a:off x="0" y="0"/>
              <a:ext cx="429159" cy="429159"/>
              <a:chOff x="-2540" y="-2540"/>
              <a:chExt cx="6355080" cy="6355080"/>
            </a:xfrm>
          </p:grpSpPr>
          <p:sp>
            <p:nvSpPr>
              <p:cNvPr name="Freeform 12" id="12"/>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13" id="13"/>
          <p:cNvGrpSpPr/>
          <p:nvPr/>
        </p:nvGrpSpPr>
        <p:grpSpPr>
          <a:xfrm rot="0">
            <a:off x="1677336" y="6325804"/>
            <a:ext cx="321870" cy="321870"/>
            <a:chOff x="0" y="0"/>
            <a:chExt cx="429159" cy="429159"/>
          </a:xfrm>
        </p:grpSpPr>
        <p:grpSp>
          <p:nvGrpSpPr>
            <p:cNvPr name="Group 14" id="14"/>
            <p:cNvGrpSpPr/>
            <p:nvPr/>
          </p:nvGrpSpPr>
          <p:grpSpPr>
            <a:xfrm rot="0">
              <a:off x="47605" y="47605"/>
              <a:ext cx="333949" cy="33394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16" id="16"/>
            <p:cNvGrpSpPr>
              <a:grpSpLocks noChangeAspect="true"/>
            </p:cNvGrpSpPr>
            <p:nvPr/>
          </p:nvGrpSpPr>
          <p:grpSpPr>
            <a:xfrm rot="0">
              <a:off x="0" y="0"/>
              <a:ext cx="429159" cy="429159"/>
              <a:chOff x="-2540" y="-2540"/>
              <a:chExt cx="6355080" cy="6355080"/>
            </a:xfrm>
          </p:grpSpPr>
          <p:sp>
            <p:nvSpPr>
              <p:cNvPr name="Freeform 17" id="17"/>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18" id="18"/>
          <p:cNvGrpSpPr/>
          <p:nvPr/>
        </p:nvGrpSpPr>
        <p:grpSpPr>
          <a:xfrm rot="0">
            <a:off x="2689466" y="2382796"/>
            <a:ext cx="3818190" cy="798952"/>
            <a:chOff x="0" y="0"/>
            <a:chExt cx="5090921" cy="1065269"/>
          </a:xfrm>
        </p:grpSpPr>
        <p:sp>
          <p:nvSpPr>
            <p:cNvPr name="TextBox 19" id="19"/>
            <p:cNvSpPr txBox="true"/>
            <p:nvPr/>
          </p:nvSpPr>
          <p:spPr>
            <a:xfrm rot="0">
              <a:off x="0" y="-19050"/>
              <a:ext cx="5090921" cy="448209"/>
            </a:xfrm>
            <a:prstGeom prst="rect">
              <a:avLst/>
            </a:prstGeom>
          </p:spPr>
          <p:txBody>
            <a:bodyPr anchor="t" rtlCol="false" tIns="0" lIns="0" bIns="0" rIns="0">
              <a:spAutoFit/>
            </a:bodyPr>
            <a:lstStyle/>
            <a:p>
              <a:pPr algn="l" marL="0" indent="0" lvl="0">
                <a:lnSpc>
                  <a:spcPts val="2745"/>
                </a:lnSpc>
              </a:pPr>
              <a:r>
                <a:rPr lang="en-US" b="true" sz="2112" spc="-63">
                  <a:solidFill>
                    <a:srgbClr val="191919"/>
                  </a:solidFill>
                  <a:latin typeface="Open Sans 2 Bold"/>
                  <a:ea typeface="Open Sans 2 Bold"/>
                  <a:cs typeface="Open Sans 2 Bold"/>
                  <a:sym typeface="Open Sans 2 Bold"/>
                </a:rPr>
                <a:t>01</a:t>
              </a:r>
            </a:p>
          </p:txBody>
        </p:sp>
        <p:sp>
          <p:nvSpPr>
            <p:cNvPr name="TextBox 20" id="20"/>
            <p:cNvSpPr txBox="true"/>
            <p:nvPr/>
          </p:nvSpPr>
          <p:spPr>
            <a:xfrm rot="0">
              <a:off x="0" y="602778"/>
              <a:ext cx="5090921" cy="478704"/>
            </a:xfrm>
            <a:prstGeom prst="rect">
              <a:avLst/>
            </a:prstGeom>
          </p:spPr>
          <p:txBody>
            <a:bodyPr anchor="t" rtlCol="false" tIns="0" lIns="0" bIns="0" rIns="0">
              <a:spAutoFit/>
            </a:bodyPr>
            <a:lstStyle/>
            <a:p>
              <a:pPr algn="l">
                <a:lnSpc>
                  <a:spcPts val="3075"/>
                </a:lnSpc>
                <a:spcBef>
                  <a:spcPct val="0"/>
                </a:spcBef>
              </a:pPr>
              <a:r>
                <a:rPr lang="en-US" sz="2196">
                  <a:solidFill>
                    <a:srgbClr val="191919"/>
                  </a:solidFill>
                  <a:latin typeface="Open Sans 1"/>
                  <a:ea typeface="Open Sans 1"/>
                  <a:cs typeface="Open Sans 1"/>
                  <a:sym typeface="Open Sans 1"/>
                </a:rPr>
                <a:t>Komponen</a:t>
              </a:r>
            </a:p>
          </p:txBody>
        </p:sp>
      </p:grpSp>
      <p:grpSp>
        <p:nvGrpSpPr>
          <p:cNvPr name="Group 21" id="21"/>
          <p:cNvGrpSpPr/>
          <p:nvPr/>
        </p:nvGrpSpPr>
        <p:grpSpPr>
          <a:xfrm rot="0">
            <a:off x="2689466" y="4253858"/>
            <a:ext cx="3818190" cy="798952"/>
            <a:chOff x="0" y="0"/>
            <a:chExt cx="5090921" cy="1065269"/>
          </a:xfrm>
        </p:grpSpPr>
        <p:sp>
          <p:nvSpPr>
            <p:cNvPr name="TextBox 22" id="22"/>
            <p:cNvSpPr txBox="true"/>
            <p:nvPr/>
          </p:nvSpPr>
          <p:spPr>
            <a:xfrm rot="0">
              <a:off x="0" y="-19050"/>
              <a:ext cx="5090921" cy="448209"/>
            </a:xfrm>
            <a:prstGeom prst="rect">
              <a:avLst/>
            </a:prstGeom>
          </p:spPr>
          <p:txBody>
            <a:bodyPr anchor="t" rtlCol="false" tIns="0" lIns="0" bIns="0" rIns="0">
              <a:spAutoFit/>
            </a:bodyPr>
            <a:lstStyle/>
            <a:p>
              <a:pPr algn="l" marL="0" indent="0" lvl="0">
                <a:lnSpc>
                  <a:spcPts val="2745"/>
                </a:lnSpc>
              </a:pPr>
              <a:r>
                <a:rPr lang="en-US" b="true" sz="2112" spc="-63">
                  <a:solidFill>
                    <a:srgbClr val="191919"/>
                  </a:solidFill>
                  <a:latin typeface="Open Sans 2 Bold"/>
                  <a:ea typeface="Open Sans 2 Bold"/>
                  <a:cs typeface="Open Sans 2 Bold"/>
                  <a:sym typeface="Open Sans 2 Bold"/>
                </a:rPr>
                <a:t>02</a:t>
              </a:r>
            </a:p>
          </p:txBody>
        </p:sp>
        <p:sp>
          <p:nvSpPr>
            <p:cNvPr name="TextBox 23" id="23"/>
            <p:cNvSpPr txBox="true"/>
            <p:nvPr/>
          </p:nvSpPr>
          <p:spPr>
            <a:xfrm rot="0">
              <a:off x="0" y="602778"/>
              <a:ext cx="5090921" cy="478704"/>
            </a:xfrm>
            <a:prstGeom prst="rect">
              <a:avLst/>
            </a:prstGeom>
          </p:spPr>
          <p:txBody>
            <a:bodyPr anchor="t" rtlCol="false" tIns="0" lIns="0" bIns="0" rIns="0">
              <a:spAutoFit/>
            </a:bodyPr>
            <a:lstStyle/>
            <a:p>
              <a:pPr algn="l">
                <a:lnSpc>
                  <a:spcPts val="3075"/>
                </a:lnSpc>
                <a:spcBef>
                  <a:spcPct val="0"/>
                </a:spcBef>
              </a:pPr>
              <a:r>
                <a:rPr lang="en-US" sz="2196">
                  <a:solidFill>
                    <a:srgbClr val="191919"/>
                  </a:solidFill>
                  <a:latin typeface="Open Sans 1"/>
                  <a:ea typeface="Open Sans 1"/>
                  <a:cs typeface="Open Sans 1"/>
                  <a:sym typeface="Open Sans 1"/>
                </a:rPr>
                <a:t>Batas Sistem (Boundary)</a:t>
              </a:r>
            </a:p>
          </p:txBody>
        </p:sp>
      </p:grpSp>
      <p:grpSp>
        <p:nvGrpSpPr>
          <p:cNvPr name="Group 24" id="24"/>
          <p:cNvGrpSpPr/>
          <p:nvPr/>
        </p:nvGrpSpPr>
        <p:grpSpPr>
          <a:xfrm rot="0">
            <a:off x="2678345" y="6131609"/>
            <a:ext cx="3818190" cy="1185195"/>
            <a:chOff x="0" y="0"/>
            <a:chExt cx="5090921" cy="1580260"/>
          </a:xfrm>
        </p:grpSpPr>
        <p:sp>
          <p:nvSpPr>
            <p:cNvPr name="TextBox 25" id="25"/>
            <p:cNvSpPr txBox="true"/>
            <p:nvPr/>
          </p:nvSpPr>
          <p:spPr>
            <a:xfrm rot="0">
              <a:off x="0" y="-19050"/>
              <a:ext cx="5090921" cy="448209"/>
            </a:xfrm>
            <a:prstGeom prst="rect">
              <a:avLst/>
            </a:prstGeom>
          </p:spPr>
          <p:txBody>
            <a:bodyPr anchor="t" rtlCol="false" tIns="0" lIns="0" bIns="0" rIns="0">
              <a:spAutoFit/>
            </a:bodyPr>
            <a:lstStyle/>
            <a:p>
              <a:pPr algn="l" marL="0" indent="0" lvl="0">
                <a:lnSpc>
                  <a:spcPts val="2745"/>
                </a:lnSpc>
              </a:pPr>
              <a:r>
                <a:rPr lang="en-US" b="true" sz="2112" spc="-63">
                  <a:solidFill>
                    <a:srgbClr val="191919"/>
                  </a:solidFill>
                  <a:latin typeface="Open Sans 2 Bold"/>
                  <a:ea typeface="Open Sans 2 Bold"/>
                  <a:cs typeface="Open Sans 2 Bold"/>
                  <a:sym typeface="Open Sans 2 Bold"/>
                </a:rPr>
                <a:t>03</a:t>
              </a:r>
            </a:p>
          </p:txBody>
        </p:sp>
        <p:sp>
          <p:nvSpPr>
            <p:cNvPr name="TextBox 26" id="26"/>
            <p:cNvSpPr txBox="true"/>
            <p:nvPr/>
          </p:nvSpPr>
          <p:spPr>
            <a:xfrm rot="0">
              <a:off x="0" y="602778"/>
              <a:ext cx="5090921" cy="993695"/>
            </a:xfrm>
            <a:prstGeom prst="rect">
              <a:avLst/>
            </a:prstGeom>
          </p:spPr>
          <p:txBody>
            <a:bodyPr anchor="t" rtlCol="false" tIns="0" lIns="0" bIns="0" rIns="0">
              <a:spAutoFit/>
            </a:bodyPr>
            <a:lstStyle/>
            <a:p>
              <a:pPr algn="l">
                <a:lnSpc>
                  <a:spcPts val="3075"/>
                </a:lnSpc>
                <a:spcBef>
                  <a:spcPct val="0"/>
                </a:spcBef>
              </a:pPr>
              <a:r>
                <a:rPr lang="en-US" sz="2196">
                  <a:solidFill>
                    <a:srgbClr val="191919"/>
                  </a:solidFill>
                  <a:latin typeface="Open Sans 1"/>
                  <a:ea typeface="Open Sans 1"/>
                  <a:cs typeface="Open Sans 1"/>
                  <a:sym typeface="Open Sans 1"/>
                </a:rPr>
                <a:t>Lingkungan Luar Sistem (Environments)</a:t>
              </a:r>
            </a:p>
          </p:txBody>
        </p:sp>
      </p:grpSp>
      <p:sp>
        <p:nvSpPr>
          <p:cNvPr name="TextBox 27" id="27"/>
          <p:cNvSpPr txBox="true"/>
          <p:nvPr/>
        </p:nvSpPr>
        <p:spPr>
          <a:xfrm rot="0">
            <a:off x="786468" y="450437"/>
            <a:ext cx="6105649" cy="789360"/>
          </a:xfrm>
          <a:prstGeom prst="rect">
            <a:avLst/>
          </a:prstGeom>
        </p:spPr>
        <p:txBody>
          <a:bodyPr anchor="t" rtlCol="false" tIns="0" lIns="0" bIns="0" rIns="0">
            <a:spAutoFit/>
          </a:bodyPr>
          <a:lstStyle/>
          <a:p>
            <a:pPr algn="l">
              <a:lnSpc>
                <a:spcPts val="6140"/>
              </a:lnSpc>
            </a:pPr>
            <a:r>
              <a:rPr lang="en-US" sz="5117">
                <a:solidFill>
                  <a:srgbClr val="000000"/>
                </a:solidFill>
                <a:latin typeface="Open Sans 1"/>
                <a:ea typeface="Open Sans 1"/>
                <a:cs typeface="Open Sans 1"/>
                <a:sym typeface="Open Sans 1"/>
              </a:rPr>
              <a:t>Karakteristik Sistem </a:t>
            </a:r>
          </a:p>
        </p:txBody>
      </p:sp>
      <p:grpSp>
        <p:nvGrpSpPr>
          <p:cNvPr name="Group 28" id="28"/>
          <p:cNvGrpSpPr/>
          <p:nvPr/>
        </p:nvGrpSpPr>
        <p:grpSpPr>
          <a:xfrm rot="0">
            <a:off x="1688456" y="8203555"/>
            <a:ext cx="321870" cy="321870"/>
            <a:chOff x="0" y="0"/>
            <a:chExt cx="429159" cy="429159"/>
          </a:xfrm>
        </p:grpSpPr>
        <p:grpSp>
          <p:nvGrpSpPr>
            <p:cNvPr name="Group 29" id="29"/>
            <p:cNvGrpSpPr/>
            <p:nvPr/>
          </p:nvGrpSpPr>
          <p:grpSpPr>
            <a:xfrm rot="0">
              <a:off x="47605" y="47605"/>
              <a:ext cx="333949" cy="333949"/>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31" id="31"/>
            <p:cNvGrpSpPr>
              <a:grpSpLocks noChangeAspect="true"/>
            </p:cNvGrpSpPr>
            <p:nvPr/>
          </p:nvGrpSpPr>
          <p:grpSpPr>
            <a:xfrm rot="0">
              <a:off x="0" y="0"/>
              <a:ext cx="429159" cy="429159"/>
              <a:chOff x="-2540" y="-2540"/>
              <a:chExt cx="6355080" cy="6355080"/>
            </a:xfrm>
          </p:grpSpPr>
          <p:sp>
            <p:nvSpPr>
              <p:cNvPr name="Freeform 32" id="32"/>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33" id="33"/>
          <p:cNvGrpSpPr/>
          <p:nvPr/>
        </p:nvGrpSpPr>
        <p:grpSpPr>
          <a:xfrm rot="0">
            <a:off x="2689466" y="8009360"/>
            <a:ext cx="3818190" cy="796270"/>
            <a:chOff x="0" y="0"/>
            <a:chExt cx="5090921" cy="1061693"/>
          </a:xfrm>
        </p:grpSpPr>
        <p:sp>
          <p:nvSpPr>
            <p:cNvPr name="TextBox 34" id="34"/>
            <p:cNvSpPr txBox="true"/>
            <p:nvPr/>
          </p:nvSpPr>
          <p:spPr>
            <a:xfrm rot="0">
              <a:off x="0" y="-19050"/>
              <a:ext cx="5090921" cy="444633"/>
            </a:xfrm>
            <a:prstGeom prst="rect">
              <a:avLst/>
            </a:prstGeom>
          </p:spPr>
          <p:txBody>
            <a:bodyPr anchor="t" rtlCol="false" tIns="0" lIns="0" bIns="0" rIns="0">
              <a:spAutoFit/>
            </a:bodyPr>
            <a:lstStyle/>
            <a:p>
              <a:pPr algn="l" marL="0" indent="0" lvl="0">
                <a:lnSpc>
                  <a:spcPts val="2745"/>
                </a:lnSpc>
              </a:pPr>
              <a:r>
                <a:rPr lang="en-US" b="true" sz="2112" spc="-63">
                  <a:solidFill>
                    <a:srgbClr val="191919"/>
                  </a:solidFill>
                  <a:latin typeface="Open Sans 2 Bold"/>
                  <a:ea typeface="Open Sans 2 Bold"/>
                  <a:cs typeface="Open Sans 2 Bold"/>
                  <a:sym typeface="Open Sans 2 Bold"/>
                </a:rPr>
                <a:t>04</a:t>
              </a:r>
            </a:p>
          </p:txBody>
        </p:sp>
        <p:sp>
          <p:nvSpPr>
            <p:cNvPr name="TextBox 35" id="35"/>
            <p:cNvSpPr txBox="true"/>
            <p:nvPr/>
          </p:nvSpPr>
          <p:spPr>
            <a:xfrm rot="0">
              <a:off x="0" y="599202"/>
              <a:ext cx="5090921" cy="478704"/>
            </a:xfrm>
            <a:prstGeom prst="rect">
              <a:avLst/>
            </a:prstGeom>
          </p:spPr>
          <p:txBody>
            <a:bodyPr anchor="t" rtlCol="false" tIns="0" lIns="0" bIns="0" rIns="0">
              <a:spAutoFit/>
            </a:bodyPr>
            <a:lstStyle/>
            <a:p>
              <a:pPr algn="l">
                <a:lnSpc>
                  <a:spcPts val="3075"/>
                </a:lnSpc>
                <a:spcBef>
                  <a:spcPct val="0"/>
                </a:spcBef>
              </a:pPr>
              <a:r>
                <a:rPr lang="en-US" sz="2196">
                  <a:solidFill>
                    <a:srgbClr val="191919"/>
                  </a:solidFill>
                  <a:latin typeface="Open Sans 1"/>
                  <a:ea typeface="Open Sans 1"/>
                  <a:cs typeface="Open Sans 1"/>
                  <a:sym typeface="Open Sans 1"/>
                </a:rPr>
                <a:t>Penghubung (interface)</a:t>
              </a:r>
            </a:p>
          </p:txBody>
        </p:sp>
      </p:grpSp>
      <p:grpSp>
        <p:nvGrpSpPr>
          <p:cNvPr name="Group 36" id="36"/>
          <p:cNvGrpSpPr/>
          <p:nvPr/>
        </p:nvGrpSpPr>
        <p:grpSpPr>
          <a:xfrm rot="0">
            <a:off x="10715915" y="2576991"/>
            <a:ext cx="321870" cy="321870"/>
            <a:chOff x="0" y="0"/>
            <a:chExt cx="429159" cy="429159"/>
          </a:xfrm>
        </p:grpSpPr>
        <p:grpSp>
          <p:nvGrpSpPr>
            <p:cNvPr name="Group 37" id="37"/>
            <p:cNvGrpSpPr/>
            <p:nvPr/>
          </p:nvGrpSpPr>
          <p:grpSpPr>
            <a:xfrm rot="0">
              <a:off x="47605" y="47605"/>
              <a:ext cx="333949" cy="333949"/>
              <a:chOff x="0" y="0"/>
              <a:chExt cx="6350000" cy="6350000"/>
            </a:xfrm>
          </p:grpSpPr>
          <p:sp>
            <p:nvSpPr>
              <p:cNvPr name="Freeform 38" id="3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39" id="39"/>
            <p:cNvGrpSpPr>
              <a:grpSpLocks noChangeAspect="true"/>
            </p:cNvGrpSpPr>
            <p:nvPr/>
          </p:nvGrpSpPr>
          <p:grpSpPr>
            <a:xfrm rot="0">
              <a:off x="0" y="0"/>
              <a:ext cx="429159" cy="429159"/>
              <a:chOff x="-2540" y="-2540"/>
              <a:chExt cx="6355080" cy="6355080"/>
            </a:xfrm>
          </p:grpSpPr>
          <p:sp>
            <p:nvSpPr>
              <p:cNvPr name="Freeform 40" id="40"/>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41" id="41"/>
          <p:cNvGrpSpPr/>
          <p:nvPr/>
        </p:nvGrpSpPr>
        <p:grpSpPr>
          <a:xfrm rot="0">
            <a:off x="10715915" y="4448052"/>
            <a:ext cx="321870" cy="321870"/>
            <a:chOff x="0" y="0"/>
            <a:chExt cx="429159" cy="429159"/>
          </a:xfrm>
        </p:grpSpPr>
        <p:grpSp>
          <p:nvGrpSpPr>
            <p:cNvPr name="Group 42" id="42"/>
            <p:cNvGrpSpPr/>
            <p:nvPr/>
          </p:nvGrpSpPr>
          <p:grpSpPr>
            <a:xfrm rot="0">
              <a:off x="47605" y="47605"/>
              <a:ext cx="333949" cy="333949"/>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44" id="44"/>
            <p:cNvGrpSpPr>
              <a:grpSpLocks noChangeAspect="true"/>
            </p:cNvGrpSpPr>
            <p:nvPr/>
          </p:nvGrpSpPr>
          <p:grpSpPr>
            <a:xfrm rot="0">
              <a:off x="0" y="0"/>
              <a:ext cx="429159" cy="429159"/>
              <a:chOff x="-2540" y="-2540"/>
              <a:chExt cx="6355080" cy="6355080"/>
            </a:xfrm>
          </p:grpSpPr>
          <p:sp>
            <p:nvSpPr>
              <p:cNvPr name="Freeform 45" id="45"/>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46" id="46"/>
          <p:cNvGrpSpPr/>
          <p:nvPr/>
        </p:nvGrpSpPr>
        <p:grpSpPr>
          <a:xfrm rot="0">
            <a:off x="10704795" y="6325804"/>
            <a:ext cx="321870" cy="321870"/>
            <a:chOff x="0" y="0"/>
            <a:chExt cx="429159" cy="429159"/>
          </a:xfrm>
        </p:grpSpPr>
        <p:grpSp>
          <p:nvGrpSpPr>
            <p:cNvPr name="Group 47" id="47"/>
            <p:cNvGrpSpPr/>
            <p:nvPr/>
          </p:nvGrpSpPr>
          <p:grpSpPr>
            <a:xfrm rot="0">
              <a:off x="47605" y="47605"/>
              <a:ext cx="333949" cy="333949"/>
              <a:chOff x="0" y="0"/>
              <a:chExt cx="6350000" cy="6350000"/>
            </a:xfrm>
          </p:grpSpPr>
          <p:sp>
            <p:nvSpPr>
              <p:cNvPr name="Freeform 48" id="4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49" id="49"/>
            <p:cNvGrpSpPr>
              <a:grpSpLocks noChangeAspect="true"/>
            </p:cNvGrpSpPr>
            <p:nvPr/>
          </p:nvGrpSpPr>
          <p:grpSpPr>
            <a:xfrm rot="0">
              <a:off x="0" y="0"/>
              <a:ext cx="429159" cy="429159"/>
              <a:chOff x="-2540" y="-2540"/>
              <a:chExt cx="6355080" cy="6355080"/>
            </a:xfrm>
          </p:grpSpPr>
          <p:sp>
            <p:nvSpPr>
              <p:cNvPr name="Freeform 50" id="50"/>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51" id="51"/>
          <p:cNvGrpSpPr/>
          <p:nvPr/>
        </p:nvGrpSpPr>
        <p:grpSpPr>
          <a:xfrm rot="0">
            <a:off x="11716924" y="2382796"/>
            <a:ext cx="3818190" cy="796270"/>
            <a:chOff x="0" y="0"/>
            <a:chExt cx="5090921" cy="1061693"/>
          </a:xfrm>
        </p:grpSpPr>
        <p:sp>
          <p:nvSpPr>
            <p:cNvPr name="TextBox 52" id="52"/>
            <p:cNvSpPr txBox="true"/>
            <p:nvPr/>
          </p:nvSpPr>
          <p:spPr>
            <a:xfrm rot="0">
              <a:off x="0" y="-19050"/>
              <a:ext cx="5090921" cy="444633"/>
            </a:xfrm>
            <a:prstGeom prst="rect">
              <a:avLst/>
            </a:prstGeom>
          </p:spPr>
          <p:txBody>
            <a:bodyPr anchor="t" rtlCol="false" tIns="0" lIns="0" bIns="0" rIns="0">
              <a:spAutoFit/>
            </a:bodyPr>
            <a:lstStyle/>
            <a:p>
              <a:pPr algn="l" marL="0" indent="0" lvl="0">
                <a:lnSpc>
                  <a:spcPts val="2745"/>
                </a:lnSpc>
              </a:pPr>
              <a:r>
                <a:rPr lang="en-US" b="true" sz="2112" spc="-63">
                  <a:solidFill>
                    <a:srgbClr val="191919"/>
                  </a:solidFill>
                  <a:latin typeface="Open Sans 2 Bold"/>
                  <a:ea typeface="Open Sans 2 Bold"/>
                  <a:cs typeface="Open Sans 2 Bold"/>
                  <a:sym typeface="Open Sans 2 Bold"/>
                </a:rPr>
                <a:t>05</a:t>
              </a:r>
            </a:p>
          </p:txBody>
        </p:sp>
        <p:sp>
          <p:nvSpPr>
            <p:cNvPr name="TextBox 53" id="53"/>
            <p:cNvSpPr txBox="true"/>
            <p:nvPr/>
          </p:nvSpPr>
          <p:spPr>
            <a:xfrm rot="0">
              <a:off x="0" y="599202"/>
              <a:ext cx="5090921" cy="478704"/>
            </a:xfrm>
            <a:prstGeom prst="rect">
              <a:avLst/>
            </a:prstGeom>
          </p:spPr>
          <p:txBody>
            <a:bodyPr anchor="t" rtlCol="false" tIns="0" lIns="0" bIns="0" rIns="0">
              <a:spAutoFit/>
            </a:bodyPr>
            <a:lstStyle/>
            <a:p>
              <a:pPr algn="l">
                <a:lnSpc>
                  <a:spcPts val="3075"/>
                </a:lnSpc>
                <a:spcBef>
                  <a:spcPct val="0"/>
                </a:spcBef>
              </a:pPr>
              <a:r>
                <a:rPr lang="en-US" sz="2196">
                  <a:solidFill>
                    <a:srgbClr val="191919"/>
                  </a:solidFill>
                  <a:latin typeface="Open Sans 1"/>
                  <a:ea typeface="Open Sans 1"/>
                  <a:cs typeface="Open Sans 1"/>
                  <a:sym typeface="Open Sans 1"/>
                </a:rPr>
                <a:t>Masukan (Input)</a:t>
              </a:r>
            </a:p>
          </p:txBody>
        </p:sp>
      </p:grpSp>
      <p:grpSp>
        <p:nvGrpSpPr>
          <p:cNvPr name="Group 54" id="54"/>
          <p:cNvGrpSpPr/>
          <p:nvPr/>
        </p:nvGrpSpPr>
        <p:grpSpPr>
          <a:xfrm rot="0">
            <a:off x="11716924" y="4253858"/>
            <a:ext cx="3818190" cy="796270"/>
            <a:chOff x="0" y="0"/>
            <a:chExt cx="5090921" cy="1061693"/>
          </a:xfrm>
        </p:grpSpPr>
        <p:sp>
          <p:nvSpPr>
            <p:cNvPr name="TextBox 55" id="55"/>
            <p:cNvSpPr txBox="true"/>
            <p:nvPr/>
          </p:nvSpPr>
          <p:spPr>
            <a:xfrm rot="0">
              <a:off x="0" y="-19050"/>
              <a:ext cx="5090921" cy="444633"/>
            </a:xfrm>
            <a:prstGeom prst="rect">
              <a:avLst/>
            </a:prstGeom>
          </p:spPr>
          <p:txBody>
            <a:bodyPr anchor="t" rtlCol="false" tIns="0" lIns="0" bIns="0" rIns="0">
              <a:spAutoFit/>
            </a:bodyPr>
            <a:lstStyle/>
            <a:p>
              <a:pPr algn="l" marL="0" indent="0" lvl="0">
                <a:lnSpc>
                  <a:spcPts val="2745"/>
                </a:lnSpc>
              </a:pPr>
              <a:r>
                <a:rPr lang="en-US" b="true" sz="2112" spc="-63">
                  <a:solidFill>
                    <a:srgbClr val="191919"/>
                  </a:solidFill>
                  <a:latin typeface="Open Sans 2 Bold"/>
                  <a:ea typeface="Open Sans 2 Bold"/>
                  <a:cs typeface="Open Sans 2 Bold"/>
                  <a:sym typeface="Open Sans 2 Bold"/>
                </a:rPr>
                <a:t>06</a:t>
              </a:r>
            </a:p>
          </p:txBody>
        </p:sp>
        <p:sp>
          <p:nvSpPr>
            <p:cNvPr name="TextBox 56" id="56"/>
            <p:cNvSpPr txBox="true"/>
            <p:nvPr/>
          </p:nvSpPr>
          <p:spPr>
            <a:xfrm rot="0">
              <a:off x="0" y="599202"/>
              <a:ext cx="5090921" cy="478704"/>
            </a:xfrm>
            <a:prstGeom prst="rect">
              <a:avLst/>
            </a:prstGeom>
          </p:spPr>
          <p:txBody>
            <a:bodyPr anchor="t" rtlCol="false" tIns="0" lIns="0" bIns="0" rIns="0">
              <a:spAutoFit/>
            </a:bodyPr>
            <a:lstStyle/>
            <a:p>
              <a:pPr algn="l">
                <a:lnSpc>
                  <a:spcPts val="3075"/>
                </a:lnSpc>
                <a:spcBef>
                  <a:spcPct val="0"/>
                </a:spcBef>
              </a:pPr>
              <a:r>
                <a:rPr lang="en-US" sz="2196">
                  <a:solidFill>
                    <a:srgbClr val="191919"/>
                  </a:solidFill>
                  <a:latin typeface="Open Sans 1"/>
                  <a:ea typeface="Open Sans 1"/>
                  <a:cs typeface="Open Sans 1"/>
                  <a:sym typeface="Open Sans 1"/>
                </a:rPr>
                <a:t>Keluaran (Output)</a:t>
              </a:r>
            </a:p>
          </p:txBody>
        </p:sp>
      </p:grpSp>
      <p:grpSp>
        <p:nvGrpSpPr>
          <p:cNvPr name="Group 57" id="57"/>
          <p:cNvGrpSpPr/>
          <p:nvPr/>
        </p:nvGrpSpPr>
        <p:grpSpPr>
          <a:xfrm rot="0">
            <a:off x="11705804" y="6131609"/>
            <a:ext cx="3818190" cy="796270"/>
            <a:chOff x="0" y="0"/>
            <a:chExt cx="5090921" cy="1061693"/>
          </a:xfrm>
        </p:grpSpPr>
        <p:sp>
          <p:nvSpPr>
            <p:cNvPr name="TextBox 58" id="58"/>
            <p:cNvSpPr txBox="true"/>
            <p:nvPr/>
          </p:nvSpPr>
          <p:spPr>
            <a:xfrm rot="0">
              <a:off x="0" y="-19050"/>
              <a:ext cx="5090921" cy="444633"/>
            </a:xfrm>
            <a:prstGeom prst="rect">
              <a:avLst/>
            </a:prstGeom>
          </p:spPr>
          <p:txBody>
            <a:bodyPr anchor="t" rtlCol="false" tIns="0" lIns="0" bIns="0" rIns="0">
              <a:spAutoFit/>
            </a:bodyPr>
            <a:lstStyle/>
            <a:p>
              <a:pPr algn="l" marL="0" indent="0" lvl="0">
                <a:lnSpc>
                  <a:spcPts val="2745"/>
                </a:lnSpc>
              </a:pPr>
              <a:r>
                <a:rPr lang="en-US" b="true" sz="2112" spc="-63">
                  <a:solidFill>
                    <a:srgbClr val="191919"/>
                  </a:solidFill>
                  <a:latin typeface="Open Sans 2 Bold"/>
                  <a:ea typeface="Open Sans 2 Bold"/>
                  <a:cs typeface="Open Sans 2 Bold"/>
                  <a:sym typeface="Open Sans 2 Bold"/>
                </a:rPr>
                <a:t>07</a:t>
              </a:r>
            </a:p>
          </p:txBody>
        </p:sp>
        <p:sp>
          <p:nvSpPr>
            <p:cNvPr name="TextBox 59" id="59"/>
            <p:cNvSpPr txBox="true"/>
            <p:nvPr/>
          </p:nvSpPr>
          <p:spPr>
            <a:xfrm rot="0">
              <a:off x="0" y="599202"/>
              <a:ext cx="5090921" cy="478704"/>
            </a:xfrm>
            <a:prstGeom prst="rect">
              <a:avLst/>
            </a:prstGeom>
          </p:spPr>
          <p:txBody>
            <a:bodyPr anchor="t" rtlCol="false" tIns="0" lIns="0" bIns="0" rIns="0">
              <a:spAutoFit/>
            </a:bodyPr>
            <a:lstStyle/>
            <a:p>
              <a:pPr algn="l">
                <a:lnSpc>
                  <a:spcPts val="3075"/>
                </a:lnSpc>
                <a:spcBef>
                  <a:spcPct val="0"/>
                </a:spcBef>
              </a:pPr>
              <a:r>
                <a:rPr lang="en-US" sz="2196">
                  <a:solidFill>
                    <a:srgbClr val="191919"/>
                  </a:solidFill>
                  <a:latin typeface="Open Sans 1"/>
                  <a:ea typeface="Open Sans 1"/>
                  <a:cs typeface="Open Sans 1"/>
                  <a:sym typeface="Open Sans 1"/>
                </a:rPr>
                <a:t>Pengolah (Process)</a:t>
              </a:r>
            </a:p>
          </p:txBody>
        </p:sp>
      </p:grpSp>
      <p:grpSp>
        <p:nvGrpSpPr>
          <p:cNvPr name="Group 60" id="60"/>
          <p:cNvGrpSpPr/>
          <p:nvPr/>
        </p:nvGrpSpPr>
        <p:grpSpPr>
          <a:xfrm rot="0">
            <a:off x="10715915" y="8203555"/>
            <a:ext cx="321870" cy="321870"/>
            <a:chOff x="0" y="0"/>
            <a:chExt cx="429159" cy="429159"/>
          </a:xfrm>
        </p:grpSpPr>
        <p:grpSp>
          <p:nvGrpSpPr>
            <p:cNvPr name="Group 61" id="61"/>
            <p:cNvGrpSpPr/>
            <p:nvPr/>
          </p:nvGrpSpPr>
          <p:grpSpPr>
            <a:xfrm rot="0">
              <a:off x="47605" y="47605"/>
              <a:ext cx="333949" cy="333949"/>
              <a:chOff x="0" y="0"/>
              <a:chExt cx="6350000" cy="6350000"/>
            </a:xfrm>
          </p:grpSpPr>
          <p:sp>
            <p:nvSpPr>
              <p:cNvPr name="Freeform 62" id="6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63" id="63"/>
            <p:cNvGrpSpPr>
              <a:grpSpLocks noChangeAspect="true"/>
            </p:cNvGrpSpPr>
            <p:nvPr/>
          </p:nvGrpSpPr>
          <p:grpSpPr>
            <a:xfrm rot="0">
              <a:off x="0" y="0"/>
              <a:ext cx="429159" cy="429159"/>
              <a:chOff x="-2540" y="-2540"/>
              <a:chExt cx="6355080" cy="6355080"/>
            </a:xfrm>
          </p:grpSpPr>
          <p:sp>
            <p:nvSpPr>
              <p:cNvPr name="Freeform 64" id="64"/>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65" id="65"/>
          <p:cNvGrpSpPr/>
          <p:nvPr/>
        </p:nvGrpSpPr>
        <p:grpSpPr>
          <a:xfrm rot="0">
            <a:off x="11716924" y="8009360"/>
            <a:ext cx="3818190" cy="1182513"/>
            <a:chOff x="0" y="0"/>
            <a:chExt cx="5090921" cy="1576684"/>
          </a:xfrm>
        </p:grpSpPr>
        <p:sp>
          <p:nvSpPr>
            <p:cNvPr name="TextBox 66" id="66"/>
            <p:cNvSpPr txBox="true"/>
            <p:nvPr/>
          </p:nvSpPr>
          <p:spPr>
            <a:xfrm rot="0">
              <a:off x="0" y="-19050"/>
              <a:ext cx="5090921" cy="444633"/>
            </a:xfrm>
            <a:prstGeom prst="rect">
              <a:avLst/>
            </a:prstGeom>
          </p:spPr>
          <p:txBody>
            <a:bodyPr anchor="t" rtlCol="false" tIns="0" lIns="0" bIns="0" rIns="0">
              <a:spAutoFit/>
            </a:bodyPr>
            <a:lstStyle/>
            <a:p>
              <a:pPr algn="l" marL="0" indent="0" lvl="0">
                <a:lnSpc>
                  <a:spcPts val="2745"/>
                </a:lnSpc>
              </a:pPr>
              <a:r>
                <a:rPr lang="en-US" b="true" sz="2112" spc="-63">
                  <a:solidFill>
                    <a:srgbClr val="191919"/>
                  </a:solidFill>
                  <a:latin typeface="Open Sans 2 Bold"/>
                  <a:ea typeface="Open Sans 2 Bold"/>
                  <a:cs typeface="Open Sans 2 Bold"/>
                  <a:sym typeface="Open Sans 2 Bold"/>
                </a:rPr>
                <a:t>08</a:t>
              </a:r>
            </a:p>
          </p:txBody>
        </p:sp>
        <p:sp>
          <p:nvSpPr>
            <p:cNvPr name="TextBox 67" id="67"/>
            <p:cNvSpPr txBox="true"/>
            <p:nvPr/>
          </p:nvSpPr>
          <p:spPr>
            <a:xfrm rot="0">
              <a:off x="0" y="599202"/>
              <a:ext cx="5090921" cy="993695"/>
            </a:xfrm>
            <a:prstGeom prst="rect">
              <a:avLst/>
            </a:prstGeom>
          </p:spPr>
          <p:txBody>
            <a:bodyPr anchor="t" rtlCol="false" tIns="0" lIns="0" bIns="0" rIns="0">
              <a:spAutoFit/>
            </a:bodyPr>
            <a:lstStyle/>
            <a:p>
              <a:pPr algn="l">
                <a:lnSpc>
                  <a:spcPts val="3075"/>
                </a:lnSpc>
                <a:spcBef>
                  <a:spcPct val="0"/>
                </a:spcBef>
              </a:pPr>
              <a:r>
                <a:rPr lang="en-US" sz="2196">
                  <a:solidFill>
                    <a:srgbClr val="191919"/>
                  </a:solidFill>
                  <a:latin typeface="Open Sans 1"/>
                  <a:ea typeface="Open Sans 1"/>
                  <a:cs typeface="Open Sans 1"/>
                  <a:sym typeface="Open Sans 1"/>
                </a:rPr>
                <a:t>Sasaran (Objectives) atau Tujuan (Goal)</a:t>
              </a: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9466914" cy="10287000"/>
          </a:xfrm>
          <a:prstGeom prst="rect">
            <a:avLst/>
          </a:prstGeom>
          <a:solidFill>
            <a:srgbClr val="F8F6F3"/>
          </a:solidFill>
        </p:spPr>
      </p:sp>
      <p:grpSp>
        <p:nvGrpSpPr>
          <p:cNvPr name="Group 3" id="3"/>
          <p:cNvGrpSpPr/>
          <p:nvPr/>
        </p:nvGrpSpPr>
        <p:grpSpPr>
          <a:xfrm rot="0">
            <a:off x="488895" y="2793621"/>
            <a:ext cx="380750" cy="380750"/>
            <a:chOff x="0" y="0"/>
            <a:chExt cx="507667" cy="507667"/>
          </a:xfrm>
        </p:grpSpPr>
        <p:grpSp>
          <p:nvGrpSpPr>
            <p:cNvPr name="Group 4" id="4"/>
            <p:cNvGrpSpPr/>
            <p:nvPr/>
          </p:nvGrpSpPr>
          <p:grpSpPr>
            <a:xfrm rot="0">
              <a:off x="56314" y="56314"/>
              <a:ext cx="395039" cy="39503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6" id="6"/>
            <p:cNvGrpSpPr>
              <a:grpSpLocks noChangeAspect="true"/>
            </p:cNvGrpSpPr>
            <p:nvPr/>
          </p:nvGrpSpPr>
          <p:grpSpPr>
            <a:xfrm rot="0">
              <a:off x="0" y="0"/>
              <a:ext cx="507667" cy="507667"/>
              <a:chOff x="-2540" y="-2540"/>
              <a:chExt cx="6355080" cy="6355080"/>
            </a:xfrm>
          </p:grpSpPr>
          <p:sp>
            <p:nvSpPr>
              <p:cNvPr name="Freeform 7" id="7"/>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8" id="8"/>
          <p:cNvGrpSpPr/>
          <p:nvPr/>
        </p:nvGrpSpPr>
        <p:grpSpPr>
          <a:xfrm rot="0">
            <a:off x="9997704" y="5690798"/>
            <a:ext cx="381000" cy="381000"/>
            <a:chOff x="0" y="0"/>
            <a:chExt cx="508000" cy="508000"/>
          </a:xfrm>
        </p:grpSpPr>
        <p:grpSp>
          <p:nvGrpSpPr>
            <p:cNvPr name="Group 9" id="9"/>
            <p:cNvGrpSpPr/>
            <p:nvPr/>
          </p:nvGrpSpPr>
          <p:grpSpPr>
            <a:xfrm rot="0">
              <a:off x="56351" y="56351"/>
              <a:ext cx="395299" cy="39529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11" id="11"/>
            <p:cNvGrpSpPr>
              <a:grpSpLocks noChangeAspect="true"/>
            </p:cNvGrpSpPr>
            <p:nvPr/>
          </p:nvGrpSpPr>
          <p:grpSpPr>
            <a:xfrm rot="0">
              <a:off x="0" y="0"/>
              <a:ext cx="508000" cy="508000"/>
              <a:chOff x="-2540" y="-2540"/>
              <a:chExt cx="6355080" cy="6355080"/>
            </a:xfrm>
          </p:grpSpPr>
          <p:sp>
            <p:nvSpPr>
              <p:cNvPr name="Freeform 12" id="12"/>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13" id="13"/>
          <p:cNvGrpSpPr/>
          <p:nvPr/>
        </p:nvGrpSpPr>
        <p:grpSpPr>
          <a:xfrm rot="0">
            <a:off x="488895" y="5690798"/>
            <a:ext cx="381000" cy="381000"/>
            <a:chOff x="0" y="0"/>
            <a:chExt cx="508000" cy="508000"/>
          </a:xfrm>
        </p:grpSpPr>
        <p:grpSp>
          <p:nvGrpSpPr>
            <p:cNvPr name="Group 14" id="14"/>
            <p:cNvGrpSpPr/>
            <p:nvPr/>
          </p:nvGrpSpPr>
          <p:grpSpPr>
            <a:xfrm rot="0">
              <a:off x="56351" y="56351"/>
              <a:ext cx="395299" cy="39529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16" id="16"/>
            <p:cNvGrpSpPr>
              <a:grpSpLocks noChangeAspect="true"/>
            </p:cNvGrpSpPr>
            <p:nvPr/>
          </p:nvGrpSpPr>
          <p:grpSpPr>
            <a:xfrm rot="0">
              <a:off x="0" y="0"/>
              <a:ext cx="508000" cy="508000"/>
              <a:chOff x="-2540" y="-2540"/>
              <a:chExt cx="6355080" cy="6355080"/>
            </a:xfrm>
          </p:grpSpPr>
          <p:sp>
            <p:nvSpPr>
              <p:cNvPr name="Freeform 17" id="17"/>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18" id="18"/>
          <p:cNvGrpSpPr/>
          <p:nvPr/>
        </p:nvGrpSpPr>
        <p:grpSpPr>
          <a:xfrm rot="0">
            <a:off x="1527120" y="2373250"/>
            <a:ext cx="6099657" cy="2771034"/>
            <a:chOff x="0" y="0"/>
            <a:chExt cx="8132876" cy="3694711"/>
          </a:xfrm>
        </p:grpSpPr>
        <p:sp>
          <p:nvSpPr>
            <p:cNvPr name="TextBox 19" id="19"/>
            <p:cNvSpPr txBox="true"/>
            <p:nvPr/>
          </p:nvSpPr>
          <p:spPr>
            <a:xfrm rot="0">
              <a:off x="0" y="-28575"/>
              <a:ext cx="8132876" cy="532011"/>
            </a:xfrm>
            <a:prstGeom prst="rect">
              <a:avLst/>
            </a:prstGeom>
          </p:spPr>
          <p:txBody>
            <a:bodyPr anchor="t" rtlCol="false" tIns="0" lIns="0" bIns="0" rIns="0">
              <a:spAutoFit/>
            </a:bodyPr>
            <a:lstStyle/>
            <a:p>
              <a:pPr algn="l" marL="0" indent="0" lvl="0">
                <a:lnSpc>
                  <a:spcPts val="3247"/>
                </a:lnSpc>
              </a:pPr>
              <a:r>
                <a:rPr lang="en-US" b="true" sz="2498" spc="-74">
                  <a:solidFill>
                    <a:srgbClr val="191919"/>
                  </a:solidFill>
                  <a:latin typeface="Open Sans 2 Bold"/>
                  <a:ea typeface="Open Sans 2 Bold"/>
                  <a:cs typeface="Open Sans 2 Bold"/>
                  <a:sym typeface="Open Sans 2 Bold"/>
                </a:rPr>
                <a:t>01 Sistem Administrasi</a:t>
              </a:r>
            </a:p>
          </p:txBody>
        </p:sp>
        <p:sp>
          <p:nvSpPr>
            <p:cNvPr name="TextBox 20" id="20"/>
            <p:cNvSpPr txBox="true"/>
            <p:nvPr/>
          </p:nvSpPr>
          <p:spPr>
            <a:xfrm rot="0">
              <a:off x="0" y="696736"/>
              <a:ext cx="8132876" cy="3017154"/>
            </a:xfrm>
            <a:prstGeom prst="rect">
              <a:avLst/>
            </a:prstGeom>
          </p:spPr>
          <p:txBody>
            <a:bodyPr anchor="t" rtlCol="false" tIns="0" lIns="0" bIns="0" rIns="0">
              <a:spAutoFit/>
            </a:bodyPr>
            <a:lstStyle/>
            <a:p>
              <a:pPr algn="just">
                <a:lnSpc>
                  <a:spcPts val="3637"/>
                </a:lnSpc>
              </a:pPr>
              <a:r>
                <a:rPr lang="en-US" sz="2598">
                  <a:solidFill>
                    <a:srgbClr val="191919"/>
                  </a:solidFill>
                  <a:latin typeface="Open Sans 1"/>
                  <a:ea typeface="Open Sans 1"/>
                  <a:cs typeface="Open Sans 1"/>
                  <a:sym typeface="Open Sans 1"/>
                </a:rPr>
                <a:t>Melibatkan tata kelola sekolah, pengelolaan data siswa, data guru, keuangan, dan pengaturan jadwal sekolah.</a:t>
              </a:r>
            </a:p>
            <a:p>
              <a:pPr algn="just">
                <a:lnSpc>
                  <a:spcPts val="3637"/>
                </a:lnSpc>
                <a:spcBef>
                  <a:spcPct val="0"/>
                </a:spcBef>
              </a:pPr>
            </a:p>
          </p:txBody>
        </p:sp>
      </p:grpSp>
      <p:grpSp>
        <p:nvGrpSpPr>
          <p:cNvPr name="Group 21" id="21"/>
          <p:cNvGrpSpPr/>
          <p:nvPr/>
        </p:nvGrpSpPr>
        <p:grpSpPr>
          <a:xfrm rot="0">
            <a:off x="11037268" y="5408435"/>
            <a:ext cx="5932251" cy="2771352"/>
            <a:chOff x="0" y="0"/>
            <a:chExt cx="7909669" cy="3695136"/>
          </a:xfrm>
        </p:grpSpPr>
        <p:sp>
          <p:nvSpPr>
            <p:cNvPr name="TextBox 22" id="22"/>
            <p:cNvSpPr txBox="true"/>
            <p:nvPr/>
          </p:nvSpPr>
          <p:spPr>
            <a:xfrm rot="0">
              <a:off x="0" y="-28575"/>
              <a:ext cx="7909669" cy="532342"/>
            </a:xfrm>
            <a:prstGeom prst="rect">
              <a:avLst/>
            </a:prstGeom>
          </p:spPr>
          <p:txBody>
            <a:bodyPr anchor="t" rtlCol="false" tIns="0" lIns="0" bIns="0" rIns="0">
              <a:spAutoFit/>
            </a:bodyPr>
            <a:lstStyle/>
            <a:p>
              <a:pPr algn="l" marL="0" indent="0" lvl="0">
                <a:lnSpc>
                  <a:spcPts val="3250"/>
                </a:lnSpc>
              </a:pPr>
              <a:r>
                <a:rPr lang="en-US" b="true" sz="2500" spc="-75">
                  <a:solidFill>
                    <a:srgbClr val="191919"/>
                  </a:solidFill>
                  <a:latin typeface="Open Sans 2 Bold"/>
                  <a:ea typeface="Open Sans 2 Bold"/>
                  <a:cs typeface="Open Sans 2 Bold"/>
                  <a:sym typeface="Open Sans 2 Bold"/>
                </a:rPr>
                <a:t>05 Sistem Sarana &amp; Prasarana</a:t>
              </a:r>
            </a:p>
          </p:txBody>
        </p:sp>
        <p:sp>
          <p:nvSpPr>
            <p:cNvPr name="TextBox 23" id="23"/>
            <p:cNvSpPr txBox="true"/>
            <p:nvPr/>
          </p:nvSpPr>
          <p:spPr>
            <a:xfrm rot="0">
              <a:off x="0" y="697230"/>
              <a:ext cx="7909669" cy="3017097"/>
            </a:xfrm>
            <a:prstGeom prst="rect">
              <a:avLst/>
            </a:prstGeom>
          </p:spPr>
          <p:txBody>
            <a:bodyPr anchor="t" rtlCol="false" tIns="0" lIns="0" bIns="0" rIns="0">
              <a:spAutoFit/>
            </a:bodyPr>
            <a:lstStyle/>
            <a:p>
              <a:pPr algn="just">
                <a:lnSpc>
                  <a:spcPts val="3640"/>
                </a:lnSpc>
                <a:spcBef>
                  <a:spcPct val="0"/>
                </a:spcBef>
              </a:pPr>
              <a:r>
                <a:rPr lang="en-US" sz="2600">
                  <a:solidFill>
                    <a:srgbClr val="191919"/>
                  </a:solidFill>
                  <a:latin typeface="Open Sans 1"/>
                  <a:ea typeface="Open Sans 1"/>
                  <a:cs typeface="Open Sans 1"/>
                  <a:sym typeface="Open Sans 1"/>
                </a:rPr>
                <a:t>Mencakup infrastruktur fisik seperti ruang kelas, perpustakaan, laboratorium komputer, dan fasilitas lainnya yang mendukung proses belajar mengajar.</a:t>
              </a:r>
            </a:p>
          </p:txBody>
        </p:sp>
      </p:grpSp>
      <p:grpSp>
        <p:nvGrpSpPr>
          <p:cNvPr name="Group 24" id="24"/>
          <p:cNvGrpSpPr/>
          <p:nvPr/>
        </p:nvGrpSpPr>
        <p:grpSpPr>
          <a:xfrm rot="0">
            <a:off x="1527120" y="5408435"/>
            <a:ext cx="5945415" cy="1399752"/>
            <a:chOff x="0" y="0"/>
            <a:chExt cx="7927220" cy="1866336"/>
          </a:xfrm>
        </p:grpSpPr>
        <p:sp>
          <p:nvSpPr>
            <p:cNvPr name="TextBox 25" id="25"/>
            <p:cNvSpPr txBox="true"/>
            <p:nvPr/>
          </p:nvSpPr>
          <p:spPr>
            <a:xfrm rot="0">
              <a:off x="0" y="-28575"/>
              <a:ext cx="7927220" cy="532342"/>
            </a:xfrm>
            <a:prstGeom prst="rect">
              <a:avLst/>
            </a:prstGeom>
          </p:spPr>
          <p:txBody>
            <a:bodyPr anchor="t" rtlCol="false" tIns="0" lIns="0" bIns="0" rIns="0">
              <a:spAutoFit/>
            </a:bodyPr>
            <a:lstStyle/>
            <a:p>
              <a:pPr algn="l" marL="0" indent="0" lvl="0">
                <a:lnSpc>
                  <a:spcPts val="3250"/>
                </a:lnSpc>
              </a:pPr>
              <a:r>
                <a:rPr lang="en-US" b="true" sz="2500" spc="-75">
                  <a:solidFill>
                    <a:srgbClr val="191919"/>
                  </a:solidFill>
                  <a:latin typeface="Open Sans 2 Bold"/>
                  <a:ea typeface="Open Sans 2 Bold"/>
                  <a:cs typeface="Open Sans 2 Bold"/>
                  <a:sym typeface="Open Sans 2 Bold"/>
                </a:rPr>
                <a:t>02 Sistem Pengajaran</a:t>
              </a:r>
            </a:p>
          </p:txBody>
        </p:sp>
        <p:sp>
          <p:nvSpPr>
            <p:cNvPr name="TextBox 26" id="26"/>
            <p:cNvSpPr txBox="true"/>
            <p:nvPr/>
          </p:nvSpPr>
          <p:spPr>
            <a:xfrm rot="0">
              <a:off x="0" y="697230"/>
              <a:ext cx="7927220" cy="1188297"/>
            </a:xfrm>
            <a:prstGeom prst="rect">
              <a:avLst/>
            </a:prstGeom>
          </p:spPr>
          <p:txBody>
            <a:bodyPr anchor="t" rtlCol="false" tIns="0" lIns="0" bIns="0" rIns="0">
              <a:spAutoFit/>
            </a:bodyPr>
            <a:lstStyle/>
            <a:p>
              <a:pPr algn="l">
                <a:lnSpc>
                  <a:spcPts val="3640"/>
                </a:lnSpc>
                <a:spcBef>
                  <a:spcPct val="0"/>
                </a:spcBef>
              </a:pPr>
              <a:r>
                <a:rPr lang="en-US" sz="2600">
                  <a:solidFill>
                    <a:srgbClr val="191919"/>
                  </a:solidFill>
                  <a:latin typeface="Open Sans 1"/>
                  <a:ea typeface="Open Sans 1"/>
                  <a:cs typeface="Open Sans 1"/>
                  <a:sym typeface="Open Sans 1"/>
                </a:rPr>
                <a:t>Melibatkan guru, kurikulum, dan metode pengajaran. </a:t>
              </a:r>
            </a:p>
          </p:txBody>
        </p:sp>
      </p:grpSp>
      <p:sp>
        <p:nvSpPr>
          <p:cNvPr name="TextBox 27" id="27"/>
          <p:cNvSpPr txBox="true"/>
          <p:nvPr/>
        </p:nvSpPr>
        <p:spPr>
          <a:xfrm rot="0">
            <a:off x="500718" y="585787"/>
            <a:ext cx="6600798" cy="876300"/>
          </a:xfrm>
          <a:prstGeom prst="rect">
            <a:avLst/>
          </a:prstGeom>
        </p:spPr>
        <p:txBody>
          <a:bodyPr anchor="t" rtlCol="false" tIns="0" lIns="0" bIns="0" rIns="0">
            <a:spAutoFit/>
          </a:bodyPr>
          <a:lstStyle/>
          <a:p>
            <a:pPr algn="l">
              <a:lnSpc>
                <a:spcPts val="6840"/>
              </a:lnSpc>
            </a:pPr>
            <a:r>
              <a:rPr lang="en-US" sz="5700">
                <a:solidFill>
                  <a:srgbClr val="000000"/>
                </a:solidFill>
                <a:latin typeface="Open Sans 1"/>
                <a:ea typeface="Open Sans 1"/>
                <a:cs typeface="Open Sans 1"/>
                <a:sym typeface="Open Sans 1"/>
              </a:rPr>
              <a:t>Sub Sistem</a:t>
            </a:r>
          </a:p>
        </p:txBody>
      </p:sp>
      <p:grpSp>
        <p:nvGrpSpPr>
          <p:cNvPr name="Group 28" id="28"/>
          <p:cNvGrpSpPr/>
          <p:nvPr/>
        </p:nvGrpSpPr>
        <p:grpSpPr>
          <a:xfrm rot="0">
            <a:off x="9997704" y="2603121"/>
            <a:ext cx="381000" cy="381000"/>
            <a:chOff x="0" y="0"/>
            <a:chExt cx="508000" cy="508000"/>
          </a:xfrm>
        </p:grpSpPr>
        <p:grpSp>
          <p:nvGrpSpPr>
            <p:cNvPr name="Group 29" id="29"/>
            <p:cNvGrpSpPr/>
            <p:nvPr/>
          </p:nvGrpSpPr>
          <p:grpSpPr>
            <a:xfrm rot="0">
              <a:off x="56351" y="56351"/>
              <a:ext cx="395299" cy="395299"/>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31" id="31"/>
            <p:cNvGrpSpPr>
              <a:grpSpLocks noChangeAspect="true"/>
            </p:cNvGrpSpPr>
            <p:nvPr/>
          </p:nvGrpSpPr>
          <p:grpSpPr>
            <a:xfrm rot="0">
              <a:off x="0" y="0"/>
              <a:ext cx="508000" cy="508000"/>
              <a:chOff x="-2540" y="-2540"/>
              <a:chExt cx="6355080" cy="6355080"/>
            </a:xfrm>
          </p:grpSpPr>
          <p:sp>
            <p:nvSpPr>
              <p:cNvPr name="Freeform 32" id="32"/>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33" id="33"/>
          <p:cNvGrpSpPr/>
          <p:nvPr/>
        </p:nvGrpSpPr>
        <p:grpSpPr>
          <a:xfrm rot="0">
            <a:off x="11182608" y="2373250"/>
            <a:ext cx="5786912" cy="2314152"/>
            <a:chOff x="0" y="0"/>
            <a:chExt cx="7715883" cy="3085536"/>
          </a:xfrm>
        </p:grpSpPr>
        <p:sp>
          <p:nvSpPr>
            <p:cNvPr name="TextBox 34" id="34"/>
            <p:cNvSpPr txBox="true"/>
            <p:nvPr/>
          </p:nvSpPr>
          <p:spPr>
            <a:xfrm rot="0">
              <a:off x="0" y="-28575"/>
              <a:ext cx="7715883" cy="532342"/>
            </a:xfrm>
            <a:prstGeom prst="rect">
              <a:avLst/>
            </a:prstGeom>
          </p:spPr>
          <p:txBody>
            <a:bodyPr anchor="t" rtlCol="false" tIns="0" lIns="0" bIns="0" rIns="0">
              <a:spAutoFit/>
            </a:bodyPr>
            <a:lstStyle/>
            <a:p>
              <a:pPr algn="l" marL="0" indent="0" lvl="0">
                <a:lnSpc>
                  <a:spcPts val="3250"/>
                </a:lnSpc>
              </a:pPr>
              <a:r>
                <a:rPr lang="en-US" b="true" sz="2500" spc="-75">
                  <a:solidFill>
                    <a:srgbClr val="191919"/>
                  </a:solidFill>
                  <a:latin typeface="Open Sans 2 Bold"/>
                  <a:ea typeface="Open Sans 2 Bold"/>
                  <a:cs typeface="Open Sans 2 Bold"/>
                  <a:sym typeface="Open Sans 2 Bold"/>
                </a:rPr>
                <a:t>04 Sistem Kesehatan &amp; Keamanan</a:t>
              </a:r>
            </a:p>
          </p:txBody>
        </p:sp>
        <p:sp>
          <p:nvSpPr>
            <p:cNvPr name="TextBox 35" id="35"/>
            <p:cNvSpPr txBox="true"/>
            <p:nvPr/>
          </p:nvSpPr>
          <p:spPr>
            <a:xfrm rot="0">
              <a:off x="0" y="697230"/>
              <a:ext cx="7715883" cy="2407497"/>
            </a:xfrm>
            <a:prstGeom prst="rect">
              <a:avLst/>
            </a:prstGeom>
          </p:spPr>
          <p:txBody>
            <a:bodyPr anchor="t" rtlCol="false" tIns="0" lIns="0" bIns="0" rIns="0">
              <a:spAutoFit/>
            </a:bodyPr>
            <a:lstStyle/>
            <a:p>
              <a:pPr algn="just">
                <a:lnSpc>
                  <a:spcPts val="3640"/>
                </a:lnSpc>
                <a:spcBef>
                  <a:spcPct val="0"/>
                </a:spcBef>
              </a:pPr>
              <a:r>
                <a:rPr lang="en-US" sz="2600">
                  <a:solidFill>
                    <a:srgbClr val="191919"/>
                  </a:solidFill>
                  <a:latin typeface="Open Sans 1"/>
                  <a:ea typeface="Open Sans 1"/>
                  <a:cs typeface="Open Sans 1"/>
                  <a:sym typeface="Open Sans 1"/>
                </a:rPr>
                <a:t>Mengurus kesehatansiswa dan memastikan lingkungan belajar yang aman, termasuk layanan kesehatan dasar, dan protokol keamanan</a:t>
              </a:r>
            </a:p>
          </p:txBody>
        </p:sp>
      </p:grpSp>
      <p:grpSp>
        <p:nvGrpSpPr>
          <p:cNvPr name="Group 36" id="36"/>
          <p:cNvGrpSpPr/>
          <p:nvPr/>
        </p:nvGrpSpPr>
        <p:grpSpPr>
          <a:xfrm rot="0">
            <a:off x="488895" y="7798787"/>
            <a:ext cx="381000" cy="381000"/>
            <a:chOff x="0" y="0"/>
            <a:chExt cx="508000" cy="508000"/>
          </a:xfrm>
        </p:grpSpPr>
        <p:grpSp>
          <p:nvGrpSpPr>
            <p:cNvPr name="Group 37" id="37"/>
            <p:cNvGrpSpPr/>
            <p:nvPr/>
          </p:nvGrpSpPr>
          <p:grpSpPr>
            <a:xfrm rot="0">
              <a:off x="56351" y="56351"/>
              <a:ext cx="395299" cy="395299"/>
              <a:chOff x="0" y="0"/>
              <a:chExt cx="6350000" cy="6350000"/>
            </a:xfrm>
          </p:grpSpPr>
          <p:sp>
            <p:nvSpPr>
              <p:cNvPr name="Freeform 38" id="3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F5B"/>
              </a:solidFill>
            </p:spPr>
          </p:sp>
        </p:grpSp>
        <p:grpSp>
          <p:nvGrpSpPr>
            <p:cNvPr name="Group 39" id="39"/>
            <p:cNvGrpSpPr>
              <a:grpSpLocks noChangeAspect="true"/>
            </p:cNvGrpSpPr>
            <p:nvPr/>
          </p:nvGrpSpPr>
          <p:grpSpPr>
            <a:xfrm rot="0">
              <a:off x="0" y="0"/>
              <a:ext cx="508000" cy="508000"/>
              <a:chOff x="-2540" y="-2540"/>
              <a:chExt cx="6355080" cy="6355080"/>
            </a:xfrm>
          </p:grpSpPr>
          <p:sp>
            <p:nvSpPr>
              <p:cNvPr name="Freeform 40" id="40"/>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E2F5B"/>
              </a:solidFill>
            </p:spPr>
          </p:sp>
        </p:grpSp>
      </p:grpSp>
      <p:grpSp>
        <p:nvGrpSpPr>
          <p:cNvPr name="Group 41" id="41"/>
          <p:cNvGrpSpPr/>
          <p:nvPr/>
        </p:nvGrpSpPr>
        <p:grpSpPr>
          <a:xfrm rot="0">
            <a:off x="1527120" y="7568917"/>
            <a:ext cx="6099657" cy="1856952"/>
            <a:chOff x="0" y="0"/>
            <a:chExt cx="8132876" cy="2475936"/>
          </a:xfrm>
        </p:grpSpPr>
        <p:sp>
          <p:nvSpPr>
            <p:cNvPr name="TextBox 42" id="42"/>
            <p:cNvSpPr txBox="true"/>
            <p:nvPr/>
          </p:nvSpPr>
          <p:spPr>
            <a:xfrm rot="0">
              <a:off x="0" y="-28575"/>
              <a:ext cx="8132876" cy="532342"/>
            </a:xfrm>
            <a:prstGeom prst="rect">
              <a:avLst/>
            </a:prstGeom>
          </p:spPr>
          <p:txBody>
            <a:bodyPr anchor="t" rtlCol="false" tIns="0" lIns="0" bIns="0" rIns="0">
              <a:spAutoFit/>
            </a:bodyPr>
            <a:lstStyle/>
            <a:p>
              <a:pPr algn="l" marL="0" indent="0" lvl="0">
                <a:lnSpc>
                  <a:spcPts val="3250"/>
                </a:lnSpc>
              </a:pPr>
              <a:r>
                <a:rPr lang="en-US" b="true" sz="2500" spc="-75">
                  <a:solidFill>
                    <a:srgbClr val="191919"/>
                  </a:solidFill>
                  <a:latin typeface="Open Sans 2 Bold"/>
                  <a:ea typeface="Open Sans 2 Bold"/>
                  <a:cs typeface="Open Sans 2 Bold"/>
                  <a:sym typeface="Open Sans 2 Bold"/>
                </a:rPr>
                <a:t>03 Sistem Kesehatan &amp; Keamanan</a:t>
              </a:r>
            </a:p>
          </p:txBody>
        </p:sp>
        <p:sp>
          <p:nvSpPr>
            <p:cNvPr name="TextBox 43" id="43"/>
            <p:cNvSpPr txBox="true"/>
            <p:nvPr/>
          </p:nvSpPr>
          <p:spPr>
            <a:xfrm rot="0">
              <a:off x="0" y="697230"/>
              <a:ext cx="8132876" cy="1797897"/>
            </a:xfrm>
            <a:prstGeom prst="rect">
              <a:avLst/>
            </a:prstGeom>
          </p:spPr>
          <p:txBody>
            <a:bodyPr anchor="t" rtlCol="false" tIns="0" lIns="0" bIns="0" rIns="0">
              <a:spAutoFit/>
            </a:bodyPr>
            <a:lstStyle/>
            <a:p>
              <a:pPr algn="just">
                <a:lnSpc>
                  <a:spcPts val="3640"/>
                </a:lnSpc>
                <a:spcBef>
                  <a:spcPct val="0"/>
                </a:spcBef>
              </a:pPr>
              <a:r>
                <a:rPr lang="en-US" sz="2600">
                  <a:solidFill>
                    <a:srgbClr val="191919"/>
                  </a:solidFill>
                  <a:latin typeface="Open Sans 1"/>
                  <a:ea typeface="Open Sans 1"/>
                  <a:cs typeface="Open Sans 1"/>
                  <a:sym typeface="Open Sans 1"/>
                </a:rPr>
                <a:t>Mengelola kegiatan di luar pembelajaran formal, seperti olahraga, seni, dan kegiatan keagamaan</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8F6F3"/>
        </a:solidFill>
      </p:bgPr>
    </p:bg>
    <p:spTree>
      <p:nvGrpSpPr>
        <p:cNvPr id="1" name=""/>
        <p:cNvGrpSpPr/>
        <p:nvPr/>
      </p:nvGrpSpPr>
      <p:grpSpPr>
        <a:xfrm>
          <a:off x="0" y="0"/>
          <a:ext cx="0" cy="0"/>
          <a:chOff x="0" y="0"/>
          <a:chExt cx="0" cy="0"/>
        </a:xfrm>
      </p:grpSpPr>
      <p:grpSp>
        <p:nvGrpSpPr>
          <p:cNvPr name="Group 2" id="2"/>
          <p:cNvGrpSpPr/>
          <p:nvPr/>
        </p:nvGrpSpPr>
        <p:grpSpPr>
          <a:xfrm rot="0">
            <a:off x="1028700" y="2425539"/>
            <a:ext cx="4153803" cy="2051174"/>
            <a:chOff x="0" y="0"/>
            <a:chExt cx="5538403" cy="2734898"/>
          </a:xfrm>
        </p:grpSpPr>
        <p:sp>
          <p:nvSpPr>
            <p:cNvPr name="TextBox 3" id="3"/>
            <p:cNvSpPr txBox="true"/>
            <p:nvPr/>
          </p:nvSpPr>
          <p:spPr>
            <a:xfrm rot="0">
              <a:off x="0" y="-9525"/>
              <a:ext cx="5538403" cy="619125"/>
            </a:xfrm>
            <a:prstGeom prst="rect">
              <a:avLst/>
            </a:prstGeom>
          </p:spPr>
          <p:txBody>
            <a:bodyPr anchor="t" rtlCol="false" tIns="0" lIns="0" bIns="0" rIns="0">
              <a:spAutoFit/>
            </a:bodyPr>
            <a:lstStyle/>
            <a:p>
              <a:pPr algn="l">
                <a:lnSpc>
                  <a:spcPts val="3600"/>
                </a:lnSpc>
              </a:pPr>
              <a:r>
                <a:rPr lang="en-US" b="true" sz="3000" spc="60">
                  <a:solidFill>
                    <a:srgbClr val="292929"/>
                  </a:solidFill>
                  <a:latin typeface="DM Sans Bold"/>
                  <a:ea typeface="DM Sans Bold"/>
                  <a:cs typeface="DM Sans Bold"/>
                  <a:sym typeface="DM Sans Bold"/>
                </a:rPr>
                <a:t>GURU</a:t>
              </a:r>
            </a:p>
          </p:txBody>
        </p:sp>
        <p:sp>
          <p:nvSpPr>
            <p:cNvPr name="TextBox 4" id="4"/>
            <p:cNvSpPr txBox="true"/>
            <p:nvPr/>
          </p:nvSpPr>
          <p:spPr>
            <a:xfrm rot="0">
              <a:off x="0" y="1009815"/>
              <a:ext cx="5538403" cy="1725083"/>
            </a:xfrm>
            <a:prstGeom prst="rect">
              <a:avLst/>
            </a:prstGeom>
          </p:spPr>
          <p:txBody>
            <a:bodyPr anchor="t" rtlCol="false" tIns="0" lIns="0" bIns="0" rIns="0">
              <a:spAutoFit/>
            </a:bodyPr>
            <a:lstStyle/>
            <a:p>
              <a:pPr algn="just">
                <a:lnSpc>
                  <a:spcPts val="3500"/>
                </a:lnSpc>
              </a:pPr>
              <a:r>
                <a:rPr lang="en-US" sz="2500">
                  <a:solidFill>
                    <a:srgbClr val="292929"/>
                  </a:solidFill>
                  <a:latin typeface="DM Sans"/>
                  <a:ea typeface="DM Sans"/>
                  <a:cs typeface="DM Sans"/>
                  <a:sym typeface="DM Sans"/>
                </a:rPr>
                <a:t>Individu yang memberikan pembelajaran dan mendidik siswa.</a:t>
              </a:r>
            </a:p>
          </p:txBody>
        </p:sp>
      </p:grpSp>
      <p:grpSp>
        <p:nvGrpSpPr>
          <p:cNvPr name="Group 5" id="5"/>
          <p:cNvGrpSpPr/>
          <p:nvPr/>
        </p:nvGrpSpPr>
        <p:grpSpPr>
          <a:xfrm rot="0">
            <a:off x="7125351" y="2425539"/>
            <a:ext cx="3632729" cy="1915919"/>
            <a:chOff x="0" y="0"/>
            <a:chExt cx="4843639" cy="2554558"/>
          </a:xfrm>
        </p:grpSpPr>
        <p:sp>
          <p:nvSpPr>
            <p:cNvPr name="TextBox 6" id="6"/>
            <p:cNvSpPr txBox="true"/>
            <p:nvPr/>
          </p:nvSpPr>
          <p:spPr>
            <a:xfrm rot="0">
              <a:off x="0" y="-9525"/>
              <a:ext cx="4843639" cy="619125"/>
            </a:xfrm>
            <a:prstGeom prst="rect">
              <a:avLst/>
            </a:prstGeom>
          </p:spPr>
          <p:txBody>
            <a:bodyPr anchor="t" rtlCol="false" tIns="0" lIns="0" bIns="0" rIns="0">
              <a:spAutoFit/>
            </a:bodyPr>
            <a:lstStyle/>
            <a:p>
              <a:pPr algn="l">
                <a:lnSpc>
                  <a:spcPts val="3600"/>
                </a:lnSpc>
              </a:pPr>
              <a:r>
                <a:rPr lang="en-US" b="true" sz="3000" spc="60">
                  <a:solidFill>
                    <a:srgbClr val="292929"/>
                  </a:solidFill>
                  <a:latin typeface="DM Sans Bold"/>
                  <a:ea typeface="DM Sans Bold"/>
                  <a:cs typeface="DM Sans Bold"/>
                  <a:sym typeface="DM Sans Bold"/>
                </a:rPr>
                <a:t>SISWA</a:t>
              </a:r>
            </a:p>
          </p:txBody>
        </p:sp>
        <p:sp>
          <p:nvSpPr>
            <p:cNvPr name="TextBox 7" id="7"/>
            <p:cNvSpPr txBox="true"/>
            <p:nvPr/>
          </p:nvSpPr>
          <p:spPr>
            <a:xfrm rot="0">
              <a:off x="0" y="1019340"/>
              <a:ext cx="4843639" cy="1535218"/>
            </a:xfrm>
            <a:prstGeom prst="rect">
              <a:avLst/>
            </a:prstGeom>
          </p:spPr>
          <p:txBody>
            <a:bodyPr anchor="t" rtlCol="false" tIns="0" lIns="0" bIns="0" rIns="0">
              <a:spAutoFit/>
            </a:bodyPr>
            <a:lstStyle/>
            <a:p>
              <a:pPr algn="just">
                <a:lnSpc>
                  <a:spcPts val="3079"/>
                </a:lnSpc>
              </a:pPr>
              <a:r>
                <a:rPr lang="en-US" sz="2200">
                  <a:solidFill>
                    <a:srgbClr val="292929"/>
                  </a:solidFill>
                  <a:latin typeface="DM Sans"/>
                  <a:ea typeface="DM Sans"/>
                  <a:cs typeface="DM Sans"/>
                  <a:sym typeface="DM Sans"/>
                </a:rPr>
                <a:t>Pelajar yang menjadi bagian dari proses belajar mengajar.</a:t>
              </a:r>
            </a:p>
          </p:txBody>
        </p:sp>
      </p:grpSp>
      <p:grpSp>
        <p:nvGrpSpPr>
          <p:cNvPr name="Group 8" id="8"/>
          <p:cNvGrpSpPr/>
          <p:nvPr/>
        </p:nvGrpSpPr>
        <p:grpSpPr>
          <a:xfrm rot="0">
            <a:off x="12700928" y="2425539"/>
            <a:ext cx="4708494" cy="2051174"/>
            <a:chOff x="0" y="0"/>
            <a:chExt cx="6277992" cy="2734898"/>
          </a:xfrm>
        </p:grpSpPr>
        <p:sp>
          <p:nvSpPr>
            <p:cNvPr name="TextBox 9" id="9"/>
            <p:cNvSpPr txBox="true"/>
            <p:nvPr/>
          </p:nvSpPr>
          <p:spPr>
            <a:xfrm rot="0">
              <a:off x="0" y="-9525"/>
              <a:ext cx="6277992" cy="619125"/>
            </a:xfrm>
            <a:prstGeom prst="rect">
              <a:avLst/>
            </a:prstGeom>
          </p:spPr>
          <p:txBody>
            <a:bodyPr anchor="t" rtlCol="false" tIns="0" lIns="0" bIns="0" rIns="0">
              <a:spAutoFit/>
            </a:bodyPr>
            <a:lstStyle/>
            <a:p>
              <a:pPr algn="l">
                <a:lnSpc>
                  <a:spcPts val="3600"/>
                </a:lnSpc>
              </a:pPr>
              <a:r>
                <a:rPr lang="en-US" b="true" sz="3000" spc="60">
                  <a:solidFill>
                    <a:srgbClr val="292929"/>
                  </a:solidFill>
                  <a:latin typeface="DM Sans Bold"/>
                  <a:ea typeface="DM Sans Bold"/>
                  <a:cs typeface="DM Sans Bold"/>
                  <a:sym typeface="DM Sans Bold"/>
                </a:rPr>
                <a:t>TEKNOLOGI</a:t>
              </a:r>
            </a:p>
          </p:txBody>
        </p:sp>
        <p:sp>
          <p:nvSpPr>
            <p:cNvPr name="TextBox 10" id="10"/>
            <p:cNvSpPr txBox="true"/>
            <p:nvPr/>
          </p:nvSpPr>
          <p:spPr>
            <a:xfrm rot="0">
              <a:off x="0" y="1009815"/>
              <a:ext cx="6277992" cy="1725083"/>
            </a:xfrm>
            <a:prstGeom prst="rect">
              <a:avLst/>
            </a:prstGeom>
          </p:spPr>
          <p:txBody>
            <a:bodyPr anchor="t" rtlCol="false" tIns="0" lIns="0" bIns="0" rIns="0">
              <a:spAutoFit/>
            </a:bodyPr>
            <a:lstStyle/>
            <a:p>
              <a:pPr algn="just">
                <a:lnSpc>
                  <a:spcPts val="3500"/>
                </a:lnSpc>
              </a:pPr>
              <a:r>
                <a:rPr lang="en-US" sz="2500">
                  <a:solidFill>
                    <a:srgbClr val="292929"/>
                  </a:solidFill>
                  <a:latin typeface="DM Sans"/>
                  <a:ea typeface="DM Sans"/>
                  <a:cs typeface="DM Sans"/>
                  <a:sym typeface="DM Sans"/>
                </a:rPr>
                <a:t>Perangkat dan aplikasi teknologi   seperti   komputer dan sistem manajemen informasi sekolah</a:t>
              </a:r>
            </a:p>
          </p:txBody>
        </p:sp>
      </p:grpSp>
      <p:grpSp>
        <p:nvGrpSpPr>
          <p:cNvPr name="Group 11" id="11"/>
          <p:cNvGrpSpPr/>
          <p:nvPr/>
        </p:nvGrpSpPr>
        <p:grpSpPr>
          <a:xfrm rot="0">
            <a:off x="1028700" y="5553101"/>
            <a:ext cx="3632729" cy="1525394"/>
            <a:chOff x="0" y="0"/>
            <a:chExt cx="4843639" cy="2033858"/>
          </a:xfrm>
        </p:grpSpPr>
        <p:sp>
          <p:nvSpPr>
            <p:cNvPr name="TextBox 12" id="12"/>
            <p:cNvSpPr txBox="true"/>
            <p:nvPr/>
          </p:nvSpPr>
          <p:spPr>
            <a:xfrm rot="0">
              <a:off x="0" y="-9525"/>
              <a:ext cx="4843639" cy="619125"/>
            </a:xfrm>
            <a:prstGeom prst="rect">
              <a:avLst/>
            </a:prstGeom>
          </p:spPr>
          <p:txBody>
            <a:bodyPr anchor="t" rtlCol="false" tIns="0" lIns="0" bIns="0" rIns="0">
              <a:spAutoFit/>
            </a:bodyPr>
            <a:lstStyle/>
            <a:p>
              <a:pPr algn="l">
                <a:lnSpc>
                  <a:spcPts val="3600"/>
                </a:lnSpc>
              </a:pPr>
              <a:r>
                <a:rPr lang="en-US" b="true" sz="3000" spc="60">
                  <a:solidFill>
                    <a:srgbClr val="292929"/>
                  </a:solidFill>
                  <a:latin typeface="DM Sans Bold"/>
                  <a:ea typeface="DM Sans Bold"/>
                  <a:cs typeface="DM Sans Bold"/>
                  <a:sym typeface="DM Sans Bold"/>
                </a:rPr>
                <a:t>FASILITAS FISIK</a:t>
              </a:r>
            </a:p>
          </p:txBody>
        </p:sp>
        <p:sp>
          <p:nvSpPr>
            <p:cNvPr name="TextBox 13" id="13"/>
            <p:cNvSpPr txBox="true"/>
            <p:nvPr/>
          </p:nvSpPr>
          <p:spPr>
            <a:xfrm rot="0">
              <a:off x="0" y="1019340"/>
              <a:ext cx="4843639" cy="1014518"/>
            </a:xfrm>
            <a:prstGeom prst="rect">
              <a:avLst/>
            </a:prstGeom>
          </p:spPr>
          <p:txBody>
            <a:bodyPr anchor="t" rtlCol="false" tIns="0" lIns="0" bIns="0" rIns="0">
              <a:spAutoFit/>
            </a:bodyPr>
            <a:lstStyle/>
            <a:p>
              <a:pPr algn="just">
                <a:lnSpc>
                  <a:spcPts val="3079"/>
                </a:lnSpc>
              </a:pPr>
              <a:r>
                <a:rPr lang="en-US" sz="2200">
                  <a:solidFill>
                    <a:srgbClr val="292929"/>
                  </a:solidFill>
                  <a:latin typeface="DM Sans"/>
                  <a:ea typeface="DM Sans"/>
                  <a:cs typeface="DM Sans"/>
                  <a:sym typeface="DM Sans"/>
                </a:rPr>
                <a:t>Gedung sekolah, peralatan belajar, dan ruang kelas.</a:t>
              </a:r>
            </a:p>
          </p:txBody>
        </p:sp>
      </p:grpSp>
      <p:grpSp>
        <p:nvGrpSpPr>
          <p:cNvPr name="Group 14" id="14"/>
          <p:cNvGrpSpPr/>
          <p:nvPr/>
        </p:nvGrpSpPr>
        <p:grpSpPr>
          <a:xfrm rot="0">
            <a:off x="12700928" y="5284160"/>
            <a:ext cx="4708494" cy="2763644"/>
            <a:chOff x="0" y="0"/>
            <a:chExt cx="6277992" cy="3684858"/>
          </a:xfrm>
        </p:grpSpPr>
        <p:sp>
          <p:nvSpPr>
            <p:cNvPr name="TextBox 15" id="15"/>
            <p:cNvSpPr txBox="true"/>
            <p:nvPr/>
          </p:nvSpPr>
          <p:spPr>
            <a:xfrm rot="0">
              <a:off x="0" y="-9525"/>
              <a:ext cx="6277992" cy="1228725"/>
            </a:xfrm>
            <a:prstGeom prst="rect">
              <a:avLst/>
            </a:prstGeom>
          </p:spPr>
          <p:txBody>
            <a:bodyPr anchor="t" rtlCol="false" tIns="0" lIns="0" bIns="0" rIns="0">
              <a:spAutoFit/>
            </a:bodyPr>
            <a:lstStyle/>
            <a:p>
              <a:pPr algn="l">
                <a:lnSpc>
                  <a:spcPts val="3600"/>
                </a:lnSpc>
              </a:pPr>
              <a:r>
                <a:rPr lang="en-US" b="true" sz="3000" spc="60">
                  <a:solidFill>
                    <a:srgbClr val="292929"/>
                  </a:solidFill>
                  <a:latin typeface="DM Sans Bold"/>
                  <a:ea typeface="DM Sans Bold"/>
                  <a:cs typeface="DM Sans Bold"/>
                  <a:sym typeface="DM Sans Bold"/>
                </a:rPr>
                <a:t>TATA TERTIB DAN PERATURAN</a:t>
              </a:r>
            </a:p>
          </p:txBody>
        </p:sp>
        <p:sp>
          <p:nvSpPr>
            <p:cNvPr name="TextBox 16" id="16"/>
            <p:cNvSpPr txBox="true"/>
            <p:nvPr/>
          </p:nvSpPr>
          <p:spPr>
            <a:xfrm rot="0">
              <a:off x="0" y="1628940"/>
              <a:ext cx="6277992" cy="2055918"/>
            </a:xfrm>
            <a:prstGeom prst="rect">
              <a:avLst/>
            </a:prstGeom>
          </p:spPr>
          <p:txBody>
            <a:bodyPr anchor="t" rtlCol="false" tIns="0" lIns="0" bIns="0" rIns="0">
              <a:spAutoFit/>
            </a:bodyPr>
            <a:lstStyle/>
            <a:p>
              <a:pPr algn="just">
                <a:lnSpc>
                  <a:spcPts val="3079"/>
                </a:lnSpc>
              </a:pPr>
              <a:r>
                <a:rPr lang="en-US" sz="2200">
                  <a:solidFill>
                    <a:srgbClr val="292929"/>
                  </a:solidFill>
                  <a:latin typeface="DM Sans"/>
                  <a:ea typeface="DM Sans"/>
                  <a:cs typeface="DM Sans"/>
                  <a:sym typeface="DM Sans"/>
                </a:rPr>
                <a:t>Aturan dan kebijakan yang mengatur jalannya operasional sekolah serta perilaku siswa dan staf.</a:t>
              </a:r>
            </a:p>
          </p:txBody>
        </p:sp>
      </p:grpSp>
      <p:grpSp>
        <p:nvGrpSpPr>
          <p:cNvPr name="Group 17" id="17"/>
          <p:cNvGrpSpPr/>
          <p:nvPr/>
        </p:nvGrpSpPr>
        <p:grpSpPr>
          <a:xfrm rot="0">
            <a:off x="7125351" y="5553101"/>
            <a:ext cx="3632729" cy="2306444"/>
            <a:chOff x="0" y="0"/>
            <a:chExt cx="4843639" cy="3075258"/>
          </a:xfrm>
        </p:grpSpPr>
        <p:sp>
          <p:nvSpPr>
            <p:cNvPr name="TextBox 18" id="18"/>
            <p:cNvSpPr txBox="true"/>
            <p:nvPr/>
          </p:nvSpPr>
          <p:spPr>
            <a:xfrm rot="0">
              <a:off x="0" y="-9525"/>
              <a:ext cx="4843639" cy="619125"/>
            </a:xfrm>
            <a:prstGeom prst="rect">
              <a:avLst/>
            </a:prstGeom>
          </p:spPr>
          <p:txBody>
            <a:bodyPr anchor="t" rtlCol="false" tIns="0" lIns="0" bIns="0" rIns="0">
              <a:spAutoFit/>
            </a:bodyPr>
            <a:lstStyle/>
            <a:p>
              <a:pPr algn="l">
                <a:lnSpc>
                  <a:spcPts val="3600"/>
                </a:lnSpc>
              </a:pPr>
              <a:r>
                <a:rPr lang="en-US" b="true" sz="3000" spc="60">
                  <a:solidFill>
                    <a:srgbClr val="292929"/>
                  </a:solidFill>
                  <a:latin typeface="DM Sans Bold"/>
                  <a:ea typeface="DM Sans Bold"/>
                  <a:cs typeface="DM Sans Bold"/>
                  <a:sym typeface="DM Sans Bold"/>
                </a:rPr>
                <a:t>KURIKULUM</a:t>
              </a:r>
            </a:p>
          </p:txBody>
        </p:sp>
        <p:sp>
          <p:nvSpPr>
            <p:cNvPr name="TextBox 19" id="19"/>
            <p:cNvSpPr txBox="true"/>
            <p:nvPr/>
          </p:nvSpPr>
          <p:spPr>
            <a:xfrm rot="0">
              <a:off x="0" y="1019340"/>
              <a:ext cx="4843639" cy="2055918"/>
            </a:xfrm>
            <a:prstGeom prst="rect">
              <a:avLst/>
            </a:prstGeom>
          </p:spPr>
          <p:txBody>
            <a:bodyPr anchor="t" rtlCol="false" tIns="0" lIns="0" bIns="0" rIns="0">
              <a:spAutoFit/>
            </a:bodyPr>
            <a:lstStyle/>
            <a:p>
              <a:pPr algn="just">
                <a:lnSpc>
                  <a:spcPts val="3079"/>
                </a:lnSpc>
              </a:pPr>
              <a:r>
                <a:rPr lang="en-US" sz="2200">
                  <a:solidFill>
                    <a:srgbClr val="292929"/>
                  </a:solidFill>
                  <a:latin typeface="DM Sans"/>
                  <a:ea typeface="DM Sans"/>
                  <a:cs typeface="DM Sans"/>
                  <a:sym typeface="DM Sans"/>
                </a:rPr>
                <a:t>Rangkaian mata pelajaran dan standar yang diikuti sekolah dalam proses pembelajaran.</a:t>
              </a:r>
            </a:p>
          </p:txBody>
        </p:sp>
      </p:grpSp>
      <p:grpSp>
        <p:nvGrpSpPr>
          <p:cNvPr name="Group 20" id="20"/>
          <p:cNvGrpSpPr/>
          <p:nvPr/>
        </p:nvGrpSpPr>
        <p:grpSpPr>
          <a:xfrm rot="0">
            <a:off x="1028700" y="1028700"/>
            <a:ext cx="7797349" cy="1117600"/>
            <a:chOff x="0" y="0"/>
            <a:chExt cx="10396465" cy="1490134"/>
          </a:xfrm>
        </p:grpSpPr>
        <p:sp>
          <p:nvSpPr>
            <p:cNvPr name="TextBox 21" id="21"/>
            <p:cNvSpPr txBox="true"/>
            <p:nvPr/>
          </p:nvSpPr>
          <p:spPr>
            <a:xfrm rot="0">
              <a:off x="0" y="-28575"/>
              <a:ext cx="10396465" cy="731309"/>
            </a:xfrm>
            <a:prstGeom prst="rect">
              <a:avLst/>
            </a:prstGeom>
          </p:spPr>
          <p:txBody>
            <a:bodyPr anchor="t" rtlCol="false" tIns="0" lIns="0" bIns="0" rIns="0">
              <a:spAutoFit/>
            </a:bodyPr>
            <a:lstStyle/>
            <a:p>
              <a:pPr algn="l" marL="0" indent="0" lvl="0">
                <a:lnSpc>
                  <a:spcPts val="4549"/>
                </a:lnSpc>
              </a:pPr>
              <a:r>
                <a:rPr lang="en-US" b="true" sz="3499" spc="-104">
                  <a:solidFill>
                    <a:srgbClr val="000000"/>
                  </a:solidFill>
                  <a:latin typeface="Open Sans 2 Bold"/>
                  <a:ea typeface="Open Sans 2 Bold"/>
                  <a:cs typeface="Open Sans 2 Bold"/>
                  <a:sym typeface="Open Sans 2 Bold"/>
                </a:rPr>
                <a:t>01 Komponen</a:t>
              </a:r>
            </a:p>
          </p:txBody>
        </p:sp>
        <p:sp>
          <p:nvSpPr>
            <p:cNvPr name="TextBox 22" id="22"/>
            <p:cNvSpPr txBox="true"/>
            <p:nvPr/>
          </p:nvSpPr>
          <p:spPr>
            <a:xfrm rot="0">
              <a:off x="0" y="911014"/>
              <a:ext cx="10396465" cy="526627"/>
            </a:xfrm>
            <a:prstGeom prst="rect">
              <a:avLst/>
            </a:prstGeom>
          </p:spPr>
          <p:txBody>
            <a:bodyPr anchor="t" rtlCol="false" tIns="0" lIns="0" bIns="0" rIns="0">
              <a:spAutoFit/>
            </a:bodyPr>
            <a:lstStyle/>
            <a:p>
              <a:pPr algn="just">
                <a:lnSpc>
                  <a:spcPts val="342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6F3"/>
        </a:solidFill>
      </p:bgPr>
    </p:bg>
    <p:spTree>
      <p:nvGrpSpPr>
        <p:cNvPr id="1" name=""/>
        <p:cNvGrpSpPr/>
        <p:nvPr/>
      </p:nvGrpSpPr>
      <p:grpSpPr>
        <a:xfrm>
          <a:off x="0" y="0"/>
          <a:ext cx="0" cy="0"/>
          <a:chOff x="0" y="0"/>
          <a:chExt cx="0" cy="0"/>
        </a:xfrm>
      </p:grpSpPr>
      <p:sp>
        <p:nvSpPr>
          <p:cNvPr name="AutoShape 2" id="2"/>
          <p:cNvSpPr/>
          <p:nvPr/>
        </p:nvSpPr>
        <p:spPr>
          <a:xfrm rot="0">
            <a:off x="11394475" y="0"/>
            <a:ext cx="6893525" cy="3810000"/>
          </a:xfrm>
          <a:prstGeom prst="rect">
            <a:avLst/>
          </a:prstGeom>
          <a:solidFill>
            <a:srgbClr val="3E2F5B"/>
          </a:solidFill>
        </p:spPr>
      </p:sp>
      <p:sp>
        <p:nvSpPr>
          <p:cNvPr name="AutoShape 3" id="3"/>
          <p:cNvSpPr/>
          <p:nvPr/>
        </p:nvSpPr>
        <p:spPr>
          <a:xfrm>
            <a:off x="810185" y="1033462"/>
            <a:ext cx="8592899" cy="0"/>
          </a:xfrm>
          <a:prstGeom prst="line">
            <a:avLst/>
          </a:prstGeom>
          <a:ln cap="rnd" w="9525">
            <a:solidFill>
              <a:srgbClr val="3E2F5B"/>
            </a:solidFill>
            <a:prstDash val="solid"/>
            <a:headEnd type="none" len="sm" w="sm"/>
            <a:tailEnd type="none" len="sm" w="sm"/>
          </a:ln>
        </p:spPr>
      </p:sp>
      <p:sp>
        <p:nvSpPr>
          <p:cNvPr name="AutoShape 4" id="4"/>
          <p:cNvSpPr/>
          <p:nvPr/>
        </p:nvSpPr>
        <p:spPr>
          <a:xfrm>
            <a:off x="810185" y="8973587"/>
            <a:ext cx="8592899" cy="0"/>
          </a:xfrm>
          <a:prstGeom prst="line">
            <a:avLst/>
          </a:prstGeom>
          <a:ln cap="rnd" w="9525">
            <a:solidFill>
              <a:srgbClr val="3E2F5B"/>
            </a:solidFill>
            <a:prstDash val="solid"/>
            <a:headEnd type="none" len="sm" w="sm"/>
            <a:tailEnd type="none" len="sm" w="sm"/>
          </a:ln>
        </p:spPr>
      </p:sp>
      <p:sp>
        <p:nvSpPr>
          <p:cNvPr name="Freeform 5" id="5"/>
          <p:cNvSpPr/>
          <p:nvPr/>
        </p:nvSpPr>
        <p:spPr>
          <a:xfrm flipH="false" flipV="false" rot="0">
            <a:off x="11394475" y="0"/>
            <a:ext cx="6893525" cy="10346754"/>
          </a:xfrm>
          <a:custGeom>
            <a:avLst/>
            <a:gdLst/>
            <a:ahLst/>
            <a:cxnLst/>
            <a:rect r="r" b="b" t="t" l="l"/>
            <a:pathLst>
              <a:path h="10346754" w="6893525">
                <a:moveTo>
                  <a:pt x="0" y="0"/>
                </a:moveTo>
                <a:lnTo>
                  <a:pt x="6893525" y="0"/>
                </a:lnTo>
                <a:lnTo>
                  <a:pt x="6893525" y="10346754"/>
                </a:lnTo>
                <a:lnTo>
                  <a:pt x="0" y="10346754"/>
                </a:lnTo>
                <a:lnTo>
                  <a:pt x="0" y="0"/>
                </a:lnTo>
                <a:close/>
              </a:path>
            </a:pathLst>
          </a:custGeom>
          <a:blipFill>
            <a:blip r:embed="rId2"/>
            <a:stretch>
              <a:fillRect l="0" t="0" r="0" b="0"/>
            </a:stretch>
          </a:blipFill>
        </p:spPr>
      </p:sp>
      <p:grpSp>
        <p:nvGrpSpPr>
          <p:cNvPr name="Group 6" id="6"/>
          <p:cNvGrpSpPr/>
          <p:nvPr/>
        </p:nvGrpSpPr>
        <p:grpSpPr>
          <a:xfrm rot="0">
            <a:off x="810185" y="1603375"/>
            <a:ext cx="7797349" cy="4397375"/>
            <a:chOff x="0" y="0"/>
            <a:chExt cx="10396465" cy="5863167"/>
          </a:xfrm>
        </p:grpSpPr>
        <p:sp>
          <p:nvSpPr>
            <p:cNvPr name="TextBox 7" id="7"/>
            <p:cNvSpPr txBox="true"/>
            <p:nvPr/>
          </p:nvSpPr>
          <p:spPr>
            <a:xfrm rot="0">
              <a:off x="0" y="-28575"/>
              <a:ext cx="10396465" cy="532342"/>
            </a:xfrm>
            <a:prstGeom prst="rect">
              <a:avLst/>
            </a:prstGeom>
          </p:spPr>
          <p:txBody>
            <a:bodyPr anchor="t" rtlCol="false" tIns="0" lIns="0" bIns="0" rIns="0">
              <a:spAutoFit/>
            </a:bodyPr>
            <a:lstStyle/>
            <a:p>
              <a:pPr algn="l" marL="0" indent="0" lvl="0">
                <a:lnSpc>
                  <a:spcPts val="3250"/>
                </a:lnSpc>
              </a:pPr>
              <a:r>
                <a:rPr lang="en-US" b="true" sz="2500" spc="-75">
                  <a:solidFill>
                    <a:srgbClr val="000000"/>
                  </a:solidFill>
                  <a:latin typeface="Open Sans 2 Bold"/>
                  <a:ea typeface="Open Sans 2 Bold"/>
                  <a:cs typeface="Open Sans 2 Bold"/>
                  <a:sym typeface="Open Sans 2 Bold"/>
                </a:rPr>
                <a:t>02 Batas Sistem</a:t>
              </a:r>
            </a:p>
          </p:txBody>
        </p:sp>
        <p:sp>
          <p:nvSpPr>
            <p:cNvPr name="TextBox 8" id="8"/>
            <p:cNvSpPr txBox="true"/>
            <p:nvPr/>
          </p:nvSpPr>
          <p:spPr>
            <a:xfrm rot="0">
              <a:off x="0" y="712047"/>
              <a:ext cx="10396465" cy="5098627"/>
            </a:xfrm>
            <a:prstGeom prst="rect">
              <a:avLst/>
            </a:prstGeom>
          </p:spPr>
          <p:txBody>
            <a:bodyPr anchor="t" rtlCol="false" tIns="0" lIns="0" bIns="0" rIns="0">
              <a:spAutoFit/>
            </a:bodyPr>
            <a:lstStyle/>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Batas sistem memisahkan sekolah dasar dari lingkungannya yaitu: </a:t>
              </a:r>
            </a:p>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•Internal: Kurikulum, metode pengajaran, kebijakan disiplin. </a:t>
              </a:r>
            </a:p>
            <a:p>
              <a:pPr algn="just">
                <a:lnSpc>
                  <a:spcPts val="3430"/>
                </a:lnSpc>
              </a:pPr>
              <a:r>
                <a:rPr lang="en-US" sz="2450">
                  <a:solidFill>
                    <a:srgbClr val="000000"/>
                  </a:solidFill>
                  <a:latin typeface="Open Sans 1"/>
                  <a:ea typeface="Open Sans 1"/>
                  <a:cs typeface="Open Sans 1"/>
                  <a:sym typeface="Open Sans 1"/>
                </a:rPr>
                <a:t>•Eksternal: Aturan pemerintah, standar pendidikan nasional, dan kebijakan penilaian.</a:t>
              </a:r>
            </a:p>
            <a:p>
              <a:pPr algn="just">
                <a:lnSpc>
                  <a:spcPts val="342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6893525" cy="3810000"/>
          </a:xfrm>
          <a:prstGeom prst="rect">
            <a:avLst/>
          </a:prstGeom>
          <a:solidFill>
            <a:srgbClr val="3E2F5B"/>
          </a:solidFill>
        </p:spPr>
      </p:sp>
      <p:sp>
        <p:nvSpPr>
          <p:cNvPr name="AutoShape 3" id="3"/>
          <p:cNvSpPr/>
          <p:nvPr/>
        </p:nvSpPr>
        <p:spPr>
          <a:xfrm>
            <a:off x="8666401" y="1033462"/>
            <a:ext cx="8592899" cy="0"/>
          </a:xfrm>
          <a:prstGeom prst="line">
            <a:avLst/>
          </a:prstGeom>
          <a:ln cap="rnd" w="9525">
            <a:solidFill>
              <a:srgbClr val="3E2F5B"/>
            </a:solidFill>
            <a:prstDash val="solid"/>
            <a:headEnd type="none" len="sm" w="sm"/>
            <a:tailEnd type="none" len="sm" w="sm"/>
          </a:ln>
        </p:spPr>
      </p:sp>
      <p:sp>
        <p:nvSpPr>
          <p:cNvPr name="AutoShape 4" id="4"/>
          <p:cNvSpPr/>
          <p:nvPr/>
        </p:nvSpPr>
        <p:spPr>
          <a:xfrm>
            <a:off x="8666401" y="8973587"/>
            <a:ext cx="8592899" cy="0"/>
          </a:xfrm>
          <a:prstGeom prst="line">
            <a:avLst/>
          </a:prstGeom>
          <a:ln cap="rnd" w="9525">
            <a:solidFill>
              <a:srgbClr val="3E2F5B"/>
            </a:solidFill>
            <a:prstDash val="solid"/>
            <a:headEnd type="none" len="sm" w="sm"/>
            <a:tailEnd type="none" len="sm" w="sm"/>
          </a:ln>
        </p:spPr>
      </p:sp>
      <p:sp>
        <p:nvSpPr>
          <p:cNvPr name="Freeform 5" id="5"/>
          <p:cNvSpPr/>
          <p:nvPr/>
        </p:nvSpPr>
        <p:spPr>
          <a:xfrm flipH="false" flipV="false" rot="0">
            <a:off x="499919" y="2919435"/>
            <a:ext cx="5893688" cy="5893688"/>
          </a:xfrm>
          <a:custGeom>
            <a:avLst/>
            <a:gdLst/>
            <a:ahLst/>
            <a:cxnLst/>
            <a:rect r="r" b="b" t="t" l="l"/>
            <a:pathLst>
              <a:path h="5893688" w="5893688">
                <a:moveTo>
                  <a:pt x="0" y="0"/>
                </a:moveTo>
                <a:lnTo>
                  <a:pt x="5893687" y="0"/>
                </a:lnTo>
                <a:lnTo>
                  <a:pt x="5893687" y="5893688"/>
                </a:lnTo>
                <a:lnTo>
                  <a:pt x="0" y="5893688"/>
                </a:lnTo>
                <a:lnTo>
                  <a:pt x="0" y="0"/>
                </a:lnTo>
                <a:close/>
              </a:path>
            </a:pathLst>
          </a:custGeom>
          <a:blipFill>
            <a:blip r:embed="rId2"/>
            <a:stretch>
              <a:fillRect l="0" t="0" r="0" b="0"/>
            </a:stretch>
          </a:blipFill>
        </p:spPr>
      </p:sp>
      <p:grpSp>
        <p:nvGrpSpPr>
          <p:cNvPr name="Group 6" id="6"/>
          <p:cNvGrpSpPr/>
          <p:nvPr/>
        </p:nvGrpSpPr>
        <p:grpSpPr>
          <a:xfrm rot="0">
            <a:off x="8666401" y="1603375"/>
            <a:ext cx="7797349" cy="5254625"/>
            <a:chOff x="0" y="0"/>
            <a:chExt cx="10396465" cy="7006167"/>
          </a:xfrm>
        </p:grpSpPr>
        <p:sp>
          <p:nvSpPr>
            <p:cNvPr name="TextBox 7" id="7"/>
            <p:cNvSpPr txBox="true"/>
            <p:nvPr/>
          </p:nvSpPr>
          <p:spPr>
            <a:xfrm rot="0">
              <a:off x="0" y="-28575"/>
              <a:ext cx="10396465" cy="532342"/>
            </a:xfrm>
            <a:prstGeom prst="rect">
              <a:avLst/>
            </a:prstGeom>
          </p:spPr>
          <p:txBody>
            <a:bodyPr anchor="t" rtlCol="false" tIns="0" lIns="0" bIns="0" rIns="0">
              <a:spAutoFit/>
            </a:bodyPr>
            <a:lstStyle/>
            <a:p>
              <a:pPr algn="l" marL="0" indent="0" lvl="0">
                <a:lnSpc>
                  <a:spcPts val="3250"/>
                </a:lnSpc>
              </a:pPr>
              <a:r>
                <a:rPr lang="en-US" b="true" sz="2500" spc="-75">
                  <a:solidFill>
                    <a:srgbClr val="000000"/>
                  </a:solidFill>
                  <a:latin typeface="Open Sans 2 Bold"/>
                  <a:ea typeface="Open Sans 2 Bold"/>
                  <a:cs typeface="Open Sans 2 Bold"/>
                  <a:sym typeface="Open Sans 2 Bold"/>
                </a:rPr>
                <a:t>03 Lingkungan Luar </a:t>
              </a:r>
            </a:p>
          </p:txBody>
        </p:sp>
        <p:sp>
          <p:nvSpPr>
            <p:cNvPr name="TextBox 8" id="8"/>
            <p:cNvSpPr txBox="true"/>
            <p:nvPr/>
          </p:nvSpPr>
          <p:spPr>
            <a:xfrm rot="0">
              <a:off x="0" y="712047"/>
              <a:ext cx="10396465" cy="6241627"/>
            </a:xfrm>
            <a:prstGeom prst="rect">
              <a:avLst/>
            </a:prstGeom>
          </p:spPr>
          <p:txBody>
            <a:bodyPr anchor="t" rtlCol="false" tIns="0" lIns="0" bIns="0" rIns="0">
              <a:spAutoFit/>
            </a:bodyPr>
            <a:lstStyle/>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Lingkungan luar terdiri dari faktor eksternal yang mempengaruhi sekolah, seperti: </a:t>
              </a:r>
            </a:p>
            <a:p>
              <a:pPr algn="just">
                <a:lnSpc>
                  <a:spcPts val="3430"/>
                </a:lnSpc>
              </a:pPr>
            </a:p>
            <a:p>
              <a:pPr algn="just">
                <a:lnSpc>
                  <a:spcPts val="3430"/>
                </a:lnSpc>
              </a:pPr>
              <a:r>
                <a:rPr lang="en-US" sz="2450">
                  <a:solidFill>
                    <a:srgbClr val="000000"/>
                  </a:solidFill>
                  <a:latin typeface="Open Sans 1"/>
                  <a:ea typeface="Open Sans 1"/>
                  <a:cs typeface="Open Sans 1"/>
                  <a:sym typeface="Open Sans 1"/>
                </a:rPr>
                <a:t>•Pemerintah: Kebijakan pendidikan dan kurikulum. </a:t>
              </a:r>
            </a:p>
            <a:p>
              <a:pPr algn="just">
                <a:lnSpc>
                  <a:spcPts val="3430"/>
                </a:lnSpc>
              </a:pPr>
              <a:r>
                <a:rPr lang="en-US" sz="2450">
                  <a:solidFill>
                    <a:srgbClr val="000000"/>
                  </a:solidFill>
                  <a:latin typeface="Open Sans 1"/>
                  <a:ea typeface="Open Sans 1"/>
                  <a:cs typeface="Open Sans 1"/>
                  <a:sym typeface="Open Sans 1"/>
                </a:rPr>
                <a:t>•Orang tua: Pengawasan dan dukungan dalam pendidikan siswa. </a:t>
              </a:r>
            </a:p>
            <a:p>
              <a:pPr algn="just">
                <a:lnSpc>
                  <a:spcPts val="3430"/>
                </a:lnSpc>
              </a:pPr>
              <a:r>
                <a:rPr lang="en-US" sz="2450">
                  <a:solidFill>
                    <a:srgbClr val="000000"/>
                  </a:solidFill>
                  <a:latin typeface="Open Sans 1"/>
                  <a:ea typeface="Open Sans 1"/>
                  <a:cs typeface="Open Sans 1"/>
                  <a:sym typeface="Open Sans 1"/>
                </a:rPr>
                <a:t>•Masyarakat: Norma sosial yang mempengaruhi budaya sekolah. </a:t>
              </a:r>
            </a:p>
            <a:p>
              <a:pPr algn="just">
                <a:lnSpc>
                  <a:spcPts val="3430"/>
                </a:lnSpc>
              </a:pPr>
              <a:r>
                <a:rPr lang="en-US" sz="2450">
                  <a:solidFill>
                    <a:srgbClr val="000000"/>
                  </a:solidFill>
                  <a:latin typeface="Open Sans 1"/>
                  <a:ea typeface="Open Sans 1"/>
                  <a:cs typeface="Open Sans 1"/>
                  <a:sym typeface="Open Sans 1"/>
                </a:rPr>
                <a:t>•Teknologi: Perkembangan teknologi pendidikan.</a:t>
              </a:r>
            </a:p>
            <a:p>
              <a:pPr algn="just">
                <a:lnSpc>
                  <a:spcPts val="342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DAGRpMOtBoA</dc:identifier>
  <dcterms:modified xsi:type="dcterms:W3CDTF">2011-08-01T06:04:30Z</dcterms:modified>
  <cp:revision>1</cp:revision>
  <dc:title>Informasi Terbaru Mingguan Kami</dc:title>
</cp:coreProperties>
</file>